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770" r:id="rId2"/>
  </p:sldMasterIdLst>
  <p:notesMasterIdLst>
    <p:notesMasterId r:id="rId26"/>
  </p:notesMasterIdLst>
  <p:sldIdLst>
    <p:sldId id="268" r:id="rId3"/>
    <p:sldId id="419" r:id="rId4"/>
    <p:sldId id="423" r:id="rId5"/>
    <p:sldId id="424" r:id="rId6"/>
    <p:sldId id="377" r:id="rId7"/>
    <p:sldId id="413" r:id="rId8"/>
    <p:sldId id="418" r:id="rId9"/>
    <p:sldId id="383" r:id="rId10"/>
    <p:sldId id="384" r:id="rId11"/>
    <p:sldId id="425" r:id="rId12"/>
    <p:sldId id="362" r:id="rId13"/>
    <p:sldId id="433" r:id="rId14"/>
    <p:sldId id="432" r:id="rId15"/>
    <p:sldId id="431" r:id="rId16"/>
    <p:sldId id="430" r:id="rId17"/>
    <p:sldId id="376" r:id="rId18"/>
    <p:sldId id="415" r:id="rId19"/>
    <p:sldId id="421" r:id="rId20"/>
    <p:sldId id="372" r:id="rId21"/>
    <p:sldId id="379" r:id="rId22"/>
    <p:sldId id="366" r:id="rId23"/>
    <p:sldId id="385" r:id="rId24"/>
    <p:sldId id="267"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Средний стиль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Средний стиль 1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043" autoAdjust="0"/>
  </p:normalViewPr>
  <p:slideViewPr>
    <p:cSldViewPr snapToGrid="0">
      <p:cViewPr varScale="1">
        <p:scale>
          <a:sx n="102" d="100"/>
          <a:sy n="102" d="100"/>
        </p:scale>
        <p:origin x="834" y="11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v.serbin\Desktop\&#1051;&#1080;&#1089;&#1090;%20Microsoft%20Exce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v.serbin\Documents\&#1050;&#1085;&#1080;&#1075;&#1072;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489099891925275"/>
          <c:y val="0.18792761431136898"/>
          <c:w val="0.39688482322062685"/>
          <c:h val="0.71021494681585851"/>
        </c:manualLayout>
      </c:layout>
      <c:pieChart>
        <c:varyColors val="1"/>
        <c:ser>
          <c:idx val="0"/>
          <c:order val="0"/>
          <c:tx>
            <c:strRef>
              <c:f>Лист1!$B$1</c:f>
              <c:strCache>
                <c:ptCount val="1"/>
                <c:pt idx="0">
                  <c:v>Quantity</c:v>
                </c:pt>
              </c:strCache>
            </c:strRef>
          </c:tx>
          <c:dPt>
            <c:idx val="0"/>
            <c:bubble3D val="0"/>
            <c:explosion val="12"/>
            <c:spPr>
              <a:solidFill>
                <a:schemeClr val="accent1"/>
              </a:solidFill>
              <a:ln>
                <a:solidFill>
                  <a:schemeClr val="tx1"/>
                </a:solidFill>
              </a:ln>
              <a:effectLst>
                <a:outerShdw blurRad="63500" sx="102000" sy="102000" algn="ctr" rotWithShape="0">
                  <a:prstClr val="black">
                    <a:alpha val="20000"/>
                  </a:prstClr>
                </a:outerShdw>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3C20-40BD-ABB9-C40C2FD87F92}"/>
              </c:ext>
            </c:extLst>
          </c:dPt>
          <c:dPt>
            <c:idx val="1"/>
            <c:bubble3D val="0"/>
            <c:explosion val="7"/>
            <c:spPr>
              <a:solidFill>
                <a:schemeClr val="accent2"/>
              </a:solidFill>
              <a:ln>
                <a:solidFill>
                  <a:schemeClr val="tx1"/>
                </a:solidFill>
              </a:ln>
              <a:effectLst>
                <a:outerShdw blurRad="63500" sx="102000" sy="102000" algn="ctr" rotWithShape="0">
                  <a:prstClr val="black">
                    <a:alpha val="20000"/>
                  </a:prstClr>
                </a:outerShdw>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3-3C20-40BD-ABB9-C40C2FD87F92}"/>
              </c:ext>
            </c:extLst>
          </c:dPt>
          <c:dPt>
            <c:idx val="2"/>
            <c:bubble3D val="0"/>
            <c:spPr>
              <a:solidFill>
                <a:schemeClr val="accent3"/>
              </a:solidFill>
              <a:ln>
                <a:noFill/>
              </a:ln>
              <a:effectLst>
                <a:outerShdw blurRad="63500" sx="102000" sy="102000" algn="ctr" rotWithShape="0">
                  <a:prstClr val="black">
                    <a:alpha val="20000"/>
                  </a:prstClr>
                </a:outerShdw>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5-3C20-40BD-ABB9-C40C2FD87F92}"/>
              </c:ext>
            </c:extLst>
          </c:dPt>
          <c:dPt>
            <c:idx val="3"/>
            <c:bubble3D val="0"/>
            <c:spPr>
              <a:solidFill>
                <a:schemeClr val="accent4"/>
              </a:solidFill>
              <a:ln>
                <a:noFill/>
              </a:ln>
              <a:effectLst>
                <a:outerShdw blurRad="63500" sx="102000" sy="102000" algn="ctr" rotWithShape="0">
                  <a:prstClr val="black">
                    <a:alpha val="20000"/>
                  </a:prstClr>
                </a:outerShdw>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7-3C20-40BD-ABB9-C40C2FD87F92}"/>
              </c:ext>
            </c:extLst>
          </c:dPt>
          <c:dPt>
            <c:idx val="4"/>
            <c:bubble3D val="0"/>
            <c:spPr>
              <a:solidFill>
                <a:schemeClr val="accent5"/>
              </a:solidFill>
              <a:ln>
                <a:noFill/>
              </a:ln>
              <a:effectLst>
                <a:outerShdw blurRad="63500" sx="102000" sy="102000" algn="ctr" rotWithShape="0">
                  <a:prstClr val="black">
                    <a:alpha val="20000"/>
                  </a:prstClr>
                </a:outerShdw>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9-3C20-40BD-ABB9-C40C2FD87F92}"/>
              </c:ext>
            </c:extLst>
          </c:dPt>
          <c:dPt>
            <c:idx val="5"/>
            <c:bubble3D val="0"/>
            <c:spPr>
              <a:solidFill>
                <a:schemeClr val="accent6"/>
              </a:solidFill>
              <a:ln>
                <a:noFill/>
              </a:ln>
              <a:effectLst>
                <a:outerShdw blurRad="63500" sx="102000" sy="102000" algn="ctr" rotWithShape="0">
                  <a:prstClr val="black">
                    <a:alpha val="20000"/>
                  </a:prstClr>
                </a:outerShdw>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B-3C20-40BD-ABB9-C40C2FD87F92}"/>
              </c:ext>
            </c:extLst>
          </c:dPt>
          <c:dLbls>
            <c:dLbl>
              <c:idx val="0"/>
              <c:layout>
                <c:manualLayout>
                  <c:x val="0.14927314278287429"/>
                  <c:y val="-3.210966276274288E-2"/>
                </c:manualLayout>
              </c:layout>
              <c:tx>
                <c:rich>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mn-lt"/>
                        <a:ea typeface="+mn-ea"/>
                        <a:cs typeface="+mn-cs"/>
                      </a:defRPr>
                    </a:pPr>
                    <a:fld id="{F84F08A2-1F4C-4310-A352-DB2D92D69600}" type="CATEGORYNAME">
                      <a:rPr lang="en-US"/>
                      <a:pPr>
                        <a:defRPr sz="1100"/>
                      </a:pPr>
                      <a:t>[ИМЯ КАТЕГОРИИ]</a:t>
                    </a:fld>
                    <a:r>
                      <a:rPr lang="en-US" baseline="0" dirty="0"/>
                      <a:t>[</a:t>
                    </a:r>
                    <a:fld id="{F84F08A2-1F4C-4310-A352-DB2D92D69600}" type="CATEGORYNAME">
                      <a:rPr lang="en-US"/>
                      <a:pPr>
                        <a:defRPr sz="1100"/>
                      </a:pPr>
                      <a:t>[ИМЯ КАТЕГОРИИ]</a:t>
                    </a:fld>
                    <a:r>
                      <a:rPr lang="en-US" baseline="0" dirty="0" smtClean="0"/>
                      <a:t>
12%</a:t>
                    </a:r>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mn-lt"/>
                      <a:ea typeface="+mn-ea"/>
                      <a:cs typeface="+mn-cs"/>
                    </a:defRPr>
                  </a:pPr>
                  <a:endParaRPr lang="ru-RU"/>
                </a:p>
              </c:txPr>
              <c:dLblPos val="bestFit"/>
              <c:showLegendKey val="0"/>
              <c:showVal val="0"/>
              <c:showCatName val="1"/>
              <c:showSerName val="0"/>
              <c:showPercent val="1"/>
              <c:showBubbleSize val="0"/>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15:dlblFieldTable/>
                  <c15:showDataLabelsRange val="0"/>
                </c:ext>
                <c:ext xmlns:c16="http://schemas.microsoft.com/office/drawing/2014/chart" uri="{C3380CC4-5D6E-409C-BE32-E72D297353CC}">
                  <c16:uniqueId val="{00000001-3C20-40BD-ABB9-C40C2FD87F92}"/>
                </c:ext>
              </c:extLst>
            </c:dLbl>
            <c:dLbl>
              <c:idx val="1"/>
              <c:layout>
                <c:manualLayout>
                  <c:x val="8.3333410529566151E-2"/>
                  <c:y val="4.2105263157894673E-2"/>
                </c:manualLayout>
              </c:layout>
              <c:tx>
                <c:rich>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mn-lt"/>
                        <a:ea typeface="+mn-ea"/>
                        <a:cs typeface="+mn-cs"/>
                      </a:defRPr>
                    </a:pPr>
                    <a:fld id="{218AF671-4CFF-42B9-BC70-B3418C69E285}" type="CATEGORYNAME">
                      <a:rPr lang="en-US"/>
                      <a:pPr>
                        <a:defRPr sz="1100">
                          <a:solidFill>
                            <a:schemeClr val="accent1"/>
                          </a:solidFill>
                        </a:defRPr>
                      </a:pPr>
                      <a:t>[ИМЯ КАТЕГОРИИ]</a:t>
                    </a:fld>
                    <a:r>
                      <a:rPr lang="en-US" baseline="0" dirty="0"/>
                      <a:t>[</a:t>
                    </a:r>
                    <a:fld id="{218AF671-4CFF-42B9-BC70-B3418C69E285}" type="CATEGORYNAME">
                      <a:rPr lang="en-US"/>
                      <a:pPr>
                        <a:defRPr sz="1100">
                          <a:solidFill>
                            <a:schemeClr val="accent1"/>
                          </a:solidFill>
                        </a:defRPr>
                      </a:pPr>
                      <a:t>[ИМЯ КАТЕГОРИИ]</a:t>
                    </a:fld>
                    <a:r>
                      <a:rPr lang="en-US" baseline="0" dirty="0" smtClean="0"/>
                      <a:t>
27%</a:t>
                    </a:r>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mn-lt"/>
                      <a:ea typeface="+mn-ea"/>
                      <a:cs typeface="+mn-cs"/>
                    </a:defRPr>
                  </a:pPr>
                  <a:endParaRPr lang="ru-RU"/>
                </a:p>
              </c:txPr>
              <c:dLblPos val="bestFit"/>
              <c:showLegendKey val="0"/>
              <c:showVal val="0"/>
              <c:showCatName val="1"/>
              <c:showSerName val="0"/>
              <c:showPercent val="1"/>
              <c:showBubbleSize val="0"/>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manualLayout>
                      <c:w val="0.24670588235294114"/>
                      <c:h val="0.19045614035087718"/>
                    </c:manualLayout>
                  </c15:layout>
                  <c15:dlblFieldTable/>
                  <c15:showDataLabelsRange val="0"/>
                </c:ext>
                <c:ext xmlns:c16="http://schemas.microsoft.com/office/drawing/2014/chart" uri="{C3380CC4-5D6E-409C-BE32-E72D297353CC}">
                  <c16:uniqueId val="{00000003-3C20-40BD-ABB9-C40C2FD87F92}"/>
                </c:ext>
              </c:extLst>
            </c:dLbl>
            <c:dLbl>
              <c:idx val="2"/>
              <c:layout>
                <c:manualLayout>
                  <c:x val="0.10980392156862745"/>
                  <c:y val="7.0175438596491224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3"/>
                      </a:solidFill>
                      <a:latin typeface="+mn-lt"/>
                      <a:ea typeface="+mn-ea"/>
                      <a:cs typeface="+mn-cs"/>
                    </a:defRPr>
                  </a:pPr>
                  <a:endParaRPr lang="ru-RU"/>
                </a:p>
              </c:txPr>
              <c:dLblPos val="bestFit"/>
              <c:showLegendKey val="0"/>
              <c:showVal val="0"/>
              <c:showCatName val="1"/>
              <c:showSerName val="0"/>
              <c:showPercent val="1"/>
              <c:showBubbleSize val="0"/>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ext>
                <c:ext xmlns:c16="http://schemas.microsoft.com/office/drawing/2014/chart" uri="{C3380CC4-5D6E-409C-BE32-E72D297353CC}">
                  <c16:uniqueId val="{00000005-3C20-40BD-ABB9-C40C2FD87F92}"/>
                </c:ext>
              </c:extLst>
            </c:dLbl>
            <c:dLbl>
              <c:idx val="3"/>
              <c:layout>
                <c:manualLayout>
                  <c:x val="-0.12941176470588239"/>
                  <c:y val="-3.5087719298245744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4"/>
                      </a:solidFill>
                      <a:latin typeface="+mn-lt"/>
                      <a:ea typeface="+mn-ea"/>
                      <a:cs typeface="+mn-cs"/>
                    </a:defRPr>
                  </a:pPr>
                  <a:endParaRPr lang="ru-RU"/>
                </a:p>
              </c:txPr>
              <c:dLblPos val="bestFit"/>
              <c:showLegendKey val="0"/>
              <c:showVal val="0"/>
              <c:showCatName val="1"/>
              <c:showSerName val="0"/>
              <c:showPercent val="1"/>
              <c:showBubbleSize val="0"/>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ext>
                <c:ext xmlns:c16="http://schemas.microsoft.com/office/drawing/2014/chart" uri="{C3380CC4-5D6E-409C-BE32-E72D297353CC}">
                  <c16:uniqueId val="{00000007-3C20-40BD-ABB9-C40C2FD87F92}"/>
                </c:ext>
              </c:extLst>
            </c:dLbl>
            <c:dLbl>
              <c:idx val="4"/>
              <c:layout>
                <c:manualLayout>
                  <c:x val="-0.11062381989046417"/>
                  <c:y val="8.0760713734312567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5"/>
                      </a:solidFill>
                      <a:latin typeface="+mn-lt"/>
                      <a:ea typeface="+mn-ea"/>
                      <a:cs typeface="+mn-cs"/>
                    </a:defRPr>
                  </a:pPr>
                  <a:endParaRPr lang="ru-RU"/>
                </a:p>
              </c:txPr>
              <c:dLblPos val="bestFit"/>
              <c:showLegendKey val="0"/>
              <c:showVal val="0"/>
              <c:showCatName val="1"/>
              <c:showSerName val="0"/>
              <c:showPercent val="1"/>
              <c:showBubbleSize val="0"/>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ext>
                <c:ext xmlns:c16="http://schemas.microsoft.com/office/drawing/2014/chart" uri="{C3380CC4-5D6E-409C-BE32-E72D297353CC}">
                  <c16:uniqueId val="{00000009-3C20-40BD-ABB9-C40C2FD87F92}"/>
                </c:ext>
              </c:extLst>
            </c:dLbl>
            <c:dLbl>
              <c:idx val="5"/>
              <c:layout>
                <c:manualLayout>
                  <c:x val="-0.14219064432626802"/>
                  <c:y val="-4.3373034253071319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6"/>
                      </a:solidFill>
                      <a:latin typeface="+mn-lt"/>
                      <a:ea typeface="+mn-ea"/>
                      <a:cs typeface="+mn-cs"/>
                    </a:defRPr>
                  </a:pPr>
                  <a:endParaRPr lang="ru-RU"/>
                </a:p>
              </c:txPr>
              <c:dLblPos val="bestFit"/>
              <c:showLegendKey val="0"/>
              <c:showVal val="0"/>
              <c:showCatName val="1"/>
              <c:showSerName val="0"/>
              <c:showPercent val="1"/>
              <c:showBubbleSize val="0"/>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15:layout/>
                </c:ext>
                <c:ext xmlns:c16="http://schemas.microsoft.com/office/drawing/2014/chart" uri="{C3380CC4-5D6E-409C-BE32-E72D297353CC}">
                  <c16:uniqueId val="{0000000B-3C20-40BD-ABB9-C40C2FD87F9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mn-lt"/>
                    <a:ea typeface="+mn-ea"/>
                    <a:cs typeface="+mn-cs"/>
                  </a:defRPr>
                </a:pPr>
                <a:endParaRPr lang="ru-RU"/>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Lst>
          </c:dLbls>
          <c:cat>
            <c:strRef>
              <c:f>Лист1!$A$2:$A$7</c:f>
              <c:strCache>
                <c:ptCount val="6"/>
                <c:pt idx="0">
                  <c:v>Professor, Doctor of Technical Sciences</c:v>
                </c:pt>
                <c:pt idx="1">
                  <c:v>Associate Professor, Candidate of Technical Sciences, PhD</c:v>
                </c:pt>
                <c:pt idx="2">
                  <c:v>PhD students</c:v>
                </c:pt>
                <c:pt idx="3">
                  <c:v>Master's Degree, Senior Lecturer</c:v>
                </c:pt>
                <c:pt idx="4">
                  <c:v>Lecturer</c:v>
                </c:pt>
                <c:pt idx="5">
                  <c:v>Assistant</c:v>
                </c:pt>
              </c:strCache>
            </c:strRef>
          </c:cat>
          <c:val>
            <c:numRef>
              <c:f>Лист1!$B$2:$B$7</c:f>
              <c:numCache>
                <c:formatCode>General</c:formatCode>
                <c:ptCount val="6"/>
                <c:pt idx="0">
                  <c:v>10</c:v>
                </c:pt>
                <c:pt idx="1">
                  <c:v>17</c:v>
                </c:pt>
                <c:pt idx="2">
                  <c:v>8</c:v>
                </c:pt>
                <c:pt idx="3">
                  <c:v>35</c:v>
                </c:pt>
                <c:pt idx="4">
                  <c:v>18</c:v>
                </c:pt>
                <c:pt idx="5">
                  <c:v>2</c:v>
                </c:pt>
              </c:numCache>
            </c:numRef>
          </c:val>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C-3C20-40BD-ABB9-C40C2FD87F92}"/>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ru-RU"/>
              <a:t>Dynamics of scientific publications</a:t>
            </a:r>
          </a:p>
        </c:rich>
      </c:tx>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Лист1!$K$3</c:f>
              <c:strCache>
                <c:ptCount val="1"/>
                <c:pt idx="0">
                  <c:v>Scopus/WofS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Лист1!$C$4:$C$6</c:f>
              <c:strCache>
                <c:ptCount val="3"/>
                <c:pt idx="0">
                  <c:v>2022-2023</c:v>
                </c:pt>
                <c:pt idx="1">
                  <c:v>2023</c:v>
                </c:pt>
                <c:pt idx="2">
                  <c:v>2024</c:v>
                </c:pt>
              </c:strCache>
            </c:strRef>
          </c:cat>
          <c:val>
            <c:numRef>
              <c:f>Лист1!$K$4:$K$6</c:f>
              <c:numCache>
                <c:formatCode>General</c:formatCode>
                <c:ptCount val="3"/>
                <c:pt idx="0">
                  <c:v>5</c:v>
                </c:pt>
                <c:pt idx="1">
                  <c:v>14</c:v>
                </c:pt>
                <c:pt idx="2">
                  <c:v>36</c:v>
                </c:pt>
              </c:numCache>
            </c:numRef>
          </c:val>
          <c:extLs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0-7417-46CB-80AC-263C592CC641}"/>
            </c:ext>
          </c:extLst>
        </c:ser>
        <c:ser>
          <c:idx val="1"/>
          <c:order val="1"/>
          <c:tx>
            <c:strRef>
              <c:f>Лист1!$L$3</c:f>
              <c:strCache>
                <c:ptCount val="1"/>
                <c:pt idx="0">
                  <c:v>KKSON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Лист1!$C$4:$C$6</c:f>
              <c:strCache>
                <c:ptCount val="3"/>
                <c:pt idx="0">
                  <c:v>2022</c:v>
                </c:pt>
                <c:pt idx="1">
                  <c:v>2023-2024</c:v>
                </c:pt>
                <c:pt idx="2">
                  <c:v>2024-2025</c:v>
                </c:pt>
              </c:strCache>
            </c:strRef>
          </c:cat>
          <c:val>
            <c:numRef>
              <c:f>Лист1!$L$4:$L$6</c:f>
              <c:numCache>
                <c:formatCode>General</c:formatCode>
                <c:ptCount val="3"/>
                <c:pt idx="0">
                  <c:v>4</c:v>
                </c:pt>
                <c:pt idx="1">
                  <c:v>7</c:v>
                </c:pt>
                <c:pt idx="2">
                  <c:v>5</c:v>
                </c:pt>
              </c:numCache>
            </c:numRef>
          </c:val>
          <c:extLs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1-7417-46CB-80AC-263C592CC641}"/>
            </c:ext>
          </c:extLst>
        </c:ser>
        <c:ser>
          <c:idx val="2"/>
          <c:order val="2"/>
          <c:tx>
            <c:strRef>
              <c:f>Лист1!$M$3</c:f>
              <c:strCache>
                <c:ptCount val="1"/>
                <c:pt idx="0">
                  <c:v>Conferences</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Лист1!$C$4:$C$6</c:f>
              <c:strCache>
                <c:ptCount val="3"/>
                <c:pt idx="0">
                  <c:v>2022</c:v>
                </c:pt>
                <c:pt idx="1">
                  <c:v>2023-2024</c:v>
                </c:pt>
                <c:pt idx="2">
                  <c:v>2024-2025</c:v>
                </c:pt>
              </c:strCache>
            </c:strRef>
          </c:cat>
          <c:val>
            <c:numRef>
              <c:f>Лист1!$M$4:$M$6</c:f>
              <c:numCache>
                <c:formatCode>General</c:formatCode>
                <c:ptCount val="3"/>
                <c:pt idx="0">
                  <c:v>10</c:v>
                </c:pt>
                <c:pt idx="1">
                  <c:v>6</c:v>
                </c:pt>
                <c:pt idx="2">
                  <c:v>14</c:v>
                </c:pt>
              </c:numCache>
            </c:numRef>
          </c:val>
          <c:extLs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2-7417-46CB-80AC-263C592CC641}"/>
            </c:ext>
          </c:extLst>
        </c:ser>
        <c:dLbls>
          <c:dLblPos val="outEnd"/>
          <c:showLegendKey val="0"/>
          <c:showVal val="1"/>
          <c:showCatName val="0"/>
          <c:showSerName val="0"/>
          <c:showPercent val="0"/>
          <c:showBubbleSize val="0"/>
        </c:dLbls>
        <c:gapWidth val="219"/>
        <c:overlap val="-27"/>
        <c:axId val="328065784"/>
        <c:axId val="328066112"/>
      </c:barChart>
      <c:catAx>
        <c:axId val="32806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u-RU"/>
          </a:p>
        </c:txPr>
        <c:crossAx val="328066112"/>
        <c:crosses val="autoZero"/>
        <c:auto val="1"/>
        <c:lblAlgn val="ctr"/>
        <c:lblOffset val="100"/>
        <c:noMultiLvlLbl val="0"/>
      </c:catAx>
      <c:valAx>
        <c:axId val="32806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u-RU"/>
          </a:p>
        </c:txPr>
        <c:crossAx val="32806578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sz="1400"/>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66E0BA-B5FB-459A-8041-63645527FD88}" type="doc">
      <dgm:prSet loTypeId="urn:microsoft.com/office/officeart/2005/8/layout/list1" loCatId="list" qsTypeId="urn:microsoft.com/office/officeart/2005/8/quickstyle/simple3" qsCatId="simple" csTypeId="urn:microsoft.com/office/officeart/2005/8/colors/accent1_1" csCatId="accent1" phldr="1"/>
      <dgm:spPr/>
      <dgm:t>
        <a:bodyPr/>
        <a:lstStyle/>
        <a:p>
          <a:endParaRPr lang="ru-RU"/>
        </a:p>
      </dgm:t>
    </dgm:pt>
    <dgm:pt modelId="{0AC355F7-5C4E-4BCA-AF14-2D55100B6EEA}">
      <dgm:prSet phldrT="[Текст]" custT="1"/>
      <dgm:spPr/>
      <dgm:t>
        <a:bodyPr/>
        <a:lstStyle/>
        <a:p>
          <a:r>
            <a:rPr lang="ru-RU" sz="1600" dirty="0" smtClean="0"/>
            <a:t>Implementation of </a:t>
          </a:r>
          <a:r>
            <a:rPr lang="ru-RU" sz="1600" dirty="0" err="1" smtClean="0"/>
            <a:t>bachelor's</a:t>
          </a:r>
          <a:r>
            <a:rPr lang="ru-RU" sz="1600" dirty="0" smtClean="0"/>
            <a:t>, master's, and doctoral educational programs in the field of information systems design, development, and management.</a:t>
          </a:r>
          <a:endParaRPr lang="ru-RU" sz="1600" dirty="0"/>
        </a:p>
      </dgm:t>
    </dgm:pt>
    <dgm:pt modelId="{9B4264C0-5EFD-4E1C-94D2-900441B904C9}" type="parTrans" cxnId="{84F45F51-1C04-40CB-B389-A29245035104}">
      <dgm:prSet/>
      <dgm:spPr/>
      <dgm:t>
        <a:bodyPr/>
        <a:lstStyle/>
        <a:p>
          <a:endParaRPr lang="ru-RU" sz="2000"/>
        </a:p>
      </dgm:t>
    </dgm:pt>
    <dgm:pt modelId="{D2101C85-F465-480F-8222-C7102BC02985}" type="sibTrans" cxnId="{84F45F51-1C04-40CB-B389-A29245035104}">
      <dgm:prSet/>
      <dgm:spPr/>
      <dgm:t>
        <a:bodyPr/>
        <a:lstStyle/>
        <a:p>
          <a:endParaRPr lang="ru-RU" sz="2000"/>
        </a:p>
      </dgm:t>
    </dgm:pt>
    <dgm:pt modelId="{8095B72B-AF74-45F7-A7B4-261315D66AD3}">
      <dgm:prSet custT="1"/>
      <dgm:spPr/>
      <dgm:t>
        <a:bodyPr/>
        <a:lstStyle/>
        <a:p>
          <a:r>
            <a:rPr lang="ru-RU" sz="1600" smtClean="0"/>
            <a:t>Conducting research in the field of artificial intelligence (AI), Big Data, digital platforms, intelligent analytics, and business process automation.</a:t>
          </a:r>
          <a:endParaRPr lang="ru-RU" sz="1600" dirty="0" smtClean="0"/>
        </a:p>
      </dgm:t>
    </dgm:pt>
    <dgm:pt modelId="{7F469AE6-44F8-443A-A032-8C5E5CB97336}" type="parTrans" cxnId="{CE1C0EC5-A2C9-4F0F-A1D4-AED25AA04DA0}">
      <dgm:prSet/>
      <dgm:spPr/>
      <dgm:t>
        <a:bodyPr/>
        <a:lstStyle/>
        <a:p>
          <a:endParaRPr lang="ru-RU" sz="2000"/>
        </a:p>
      </dgm:t>
    </dgm:pt>
    <dgm:pt modelId="{2A47C161-CEA9-4163-84FA-6E256BE51263}" type="sibTrans" cxnId="{CE1C0EC5-A2C9-4F0F-A1D4-AED25AA04DA0}">
      <dgm:prSet/>
      <dgm:spPr/>
      <dgm:t>
        <a:bodyPr/>
        <a:lstStyle/>
        <a:p>
          <a:endParaRPr lang="ru-RU" sz="2000"/>
        </a:p>
      </dgm:t>
    </dgm:pt>
    <dgm:pt modelId="{16AD3499-A5D3-4723-93FD-8F90D9668771}">
      <dgm:prSet custT="1"/>
      <dgm:spPr/>
      <dgm:t>
        <a:bodyPr/>
        <a:lstStyle/>
        <a:p>
          <a:r>
            <a:rPr lang="ru-RU" sz="1600" smtClean="0"/>
            <a:t>Partnerships with IT companies and industrial enterprises to implement dual education, project training, and applied development.</a:t>
          </a:r>
          <a:endParaRPr lang="ru-RU" sz="1600" dirty="0" smtClean="0"/>
        </a:p>
      </dgm:t>
    </dgm:pt>
    <dgm:pt modelId="{4A85BECB-BADF-4C8B-81FD-7172E8C124E5}" type="parTrans" cxnId="{30FE98F6-9F70-4D88-8981-DE6885E78520}">
      <dgm:prSet/>
      <dgm:spPr/>
      <dgm:t>
        <a:bodyPr/>
        <a:lstStyle/>
        <a:p>
          <a:endParaRPr lang="ru-RU" sz="2000"/>
        </a:p>
      </dgm:t>
    </dgm:pt>
    <dgm:pt modelId="{049CFDBA-FEC0-4A73-8839-6924003C868A}" type="sibTrans" cxnId="{30FE98F6-9F70-4D88-8981-DE6885E78520}">
      <dgm:prSet/>
      <dgm:spPr/>
      <dgm:t>
        <a:bodyPr/>
        <a:lstStyle/>
        <a:p>
          <a:endParaRPr lang="ru-RU" sz="2000"/>
        </a:p>
      </dgm:t>
    </dgm:pt>
    <dgm:pt modelId="{576CBD99-BF45-4860-AD80-56B499664FA2}">
      <dgm:prSet custT="1"/>
      <dgm:spPr/>
      <dgm:t>
        <a:bodyPr/>
        <a:lstStyle/>
        <a:p>
          <a:r>
            <a:rPr lang="ru-RU" sz="1600" smtClean="0"/>
            <a:t>Expanding academic mobility, participating in international projects, and developing English-language programs.</a:t>
          </a:r>
          <a:endParaRPr lang="ru-RU" sz="1600" dirty="0" smtClean="0"/>
        </a:p>
      </dgm:t>
    </dgm:pt>
    <dgm:pt modelId="{11288859-C4FD-435E-AB15-20CD9CB74B1A}" type="parTrans" cxnId="{4EBE480A-9205-4273-AB5F-86C7EB5D0DE0}">
      <dgm:prSet/>
      <dgm:spPr/>
      <dgm:t>
        <a:bodyPr/>
        <a:lstStyle/>
        <a:p>
          <a:endParaRPr lang="ru-RU" sz="2000"/>
        </a:p>
      </dgm:t>
    </dgm:pt>
    <dgm:pt modelId="{E0920936-5471-49BB-9A00-8A4BEAB738C0}" type="sibTrans" cxnId="{4EBE480A-9205-4273-AB5F-86C7EB5D0DE0}">
      <dgm:prSet/>
      <dgm:spPr/>
      <dgm:t>
        <a:bodyPr/>
        <a:lstStyle/>
        <a:p>
          <a:endParaRPr lang="ru-RU" sz="2000"/>
        </a:p>
      </dgm:t>
    </dgm:pt>
    <dgm:pt modelId="{D5C27D67-6AF8-465D-AFC3-0BD5A0597B9C}">
      <dgm:prSet custT="1"/>
      <dgm:spPr/>
      <dgm:t>
        <a:bodyPr/>
        <a:lstStyle/>
        <a:p>
          <a:r>
            <a:rPr lang="ru-RU" sz="1600" smtClean="0"/>
            <a:t>Formation of practical competencies, preparation for international professional certification, and assistance in finding employment for graduates.</a:t>
          </a:r>
          <a:endParaRPr lang="ru-RU" sz="1600" dirty="0" smtClean="0"/>
        </a:p>
      </dgm:t>
    </dgm:pt>
    <dgm:pt modelId="{00ED9449-34AF-4648-B2D9-10CF78AAF349}" type="parTrans" cxnId="{07C1D5F4-1219-473F-851A-2A8E61AFA660}">
      <dgm:prSet/>
      <dgm:spPr/>
      <dgm:t>
        <a:bodyPr/>
        <a:lstStyle/>
        <a:p>
          <a:endParaRPr lang="ru-RU" sz="2000"/>
        </a:p>
      </dgm:t>
    </dgm:pt>
    <dgm:pt modelId="{A085357B-8142-4FAE-9E5B-A9E0160389E9}" type="sibTrans" cxnId="{07C1D5F4-1219-473F-851A-2A8E61AFA660}">
      <dgm:prSet/>
      <dgm:spPr/>
      <dgm:t>
        <a:bodyPr/>
        <a:lstStyle/>
        <a:p>
          <a:endParaRPr lang="ru-RU" sz="2000"/>
        </a:p>
      </dgm:t>
    </dgm:pt>
    <dgm:pt modelId="{6555B5DD-3CF6-4A98-9765-590D13C2CD6E}">
      <dgm:prSet custT="1"/>
      <dgm:spPr/>
      <dgm:t>
        <a:bodyPr/>
        <a:lstStyle/>
        <a:p>
          <a:r>
            <a:rPr lang="ru-RU" sz="1600" smtClean="0"/>
            <a:t>Support for start-up initiatives, digital entrepreneurship, and the commercialization of scientific developments.</a:t>
          </a:r>
          <a:endParaRPr lang="ru-RU" sz="1600" dirty="0"/>
        </a:p>
      </dgm:t>
    </dgm:pt>
    <dgm:pt modelId="{60114CA9-037B-420E-A64E-F566121CF529}" type="parTrans" cxnId="{57CE6DA4-34DB-4A97-A896-A46C3B0ACCE2}">
      <dgm:prSet/>
      <dgm:spPr/>
      <dgm:t>
        <a:bodyPr/>
        <a:lstStyle/>
        <a:p>
          <a:endParaRPr lang="ru-RU" sz="2000"/>
        </a:p>
      </dgm:t>
    </dgm:pt>
    <dgm:pt modelId="{146BC92C-1D36-4153-ABB7-0E9BFBE597D1}" type="sibTrans" cxnId="{57CE6DA4-34DB-4A97-A896-A46C3B0ACCE2}">
      <dgm:prSet/>
      <dgm:spPr/>
      <dgm:t>
        <a:bodyPr/>
        <a:lstStyle/>
        <a:p>
          <a:endParaRPr lang="ru-RU" sz="2000"/>
        </a:p>
      </dgm:t>
    </dgm:pt>
    <dgm:pt modelId="{FB57AB0D-4078-4414-9C3B-C1950E1918A3}" type="pres">
      <dgm:prSet presAssocID="{9F66E0BA-B5FB-459A-8041-63645527FD88}" presName="linear" presStyleCnt="0">
        <dgm:presLayoutVars>
          <dgm:dir/>
          <dgm:animLvl val="lvl"/>
          <dgm:resizeHandles val="exact"/>
        </dgm:presLayoutVars>
      </dgm:prSet>
      <dgm:spPr/>
      <dgm:t>
        <a:bodyPr/>
        <a:lstStyle/>
        <a:p>
          <a:endParaRPr lang="ru-RU"/>
        </a:p>
      </dgm:t>
    </dgm:pt>
    <dgm:pt modelId="{B8B046CF-E40B-4727-9047-45F2A29FB9AC}" type="pres">
      <dgm:prSet presAssocID="{0AC355F7-5C4E-4BCA-AF14-2D55100B6EEA}" presName="parentLin" presStyleCnt="0"/>
      <dgm:spPr/>
    </dgm:pt>
    <dgm:pt modelId="{E4F87187-3575-4245-BEA8-179393395956}" type="pres">
      <dgm:prSet presAssocID="{0AC355F7-5C4E-4BCA-AF14-2D55100B6EEA}" presName="parentLeftMargin" presStyleLbl="node1" presStyleIdx="0" presStyleCnt="6"/>
      <dgm:spPr/>
      <dgm:t>
        <a:bodyPr/>
        <a:lstStyle/>
        <a:p>
          <a:endParaRPr lang="ru-RU"/>
        </a:p>
      </dgm:t>
    </dgm:pt>
    <dgm:pt modelId="{8241E116-0E92-4CC4-80E5-735989EAABF3}" type="pres">
      <dgm:prSet presAssocID="{0AC355F7-5C4E-4BCA-AF14-2D55100B6EEA}" presName="parentText" presStyleLbl="node1" presStyleIdx="0" presStyleCnt="6" custScaleX="131296" custScaleY="416101">
        <dgm:presLayoutVars>
          <dgm:chMax val="0"/>
          <dgm:bulletEnabled val="1"/>
        </dgm:presLayoutVars>
      </dgm:prSet>
      <dgm:spPr/>
      <dgm:t>
        <a:bodyPr/>
        <a:lstStyle/>
        <a:p>
          <a:endParaRPr lang="ru-RU"/>
        </a:p>
      </dgm:t>
    </dgm:pt>
    <dgm:pt modelId="{CE5239AA-807F-478F-A017-4C1BA502BDE4}" type="pres">
      <dgm:prSet presAssocID="{0AC355F7-5C4E-4BCA-AF14-2D55100B6EEA}" presName="negativeSpace" presStyleCnt="0"/>
      <dgm:spPr/>
    </dgm:pt>
    <dgm:pt modelId="{27CE5CA6-6038-48E0-81A2-0E5307D9BBEB}" type="pres">
      <dgm:prSet presAssocID="{0AC355F7-5C4E-4BCA-AF14-2D55100B6EEA}" presName="childText" presStyleLbl="conFgAcc1" presStyleIdx="0" presStyleCnt="6" custLinFactY="-294831" custLinFactNeighborX="-319" custLinFactNeighborY="-300000">
        <dgm:presLayoutVars>
          <dgm:bulletEnabled val="1"/>
        </dgm:presLayoutVars>
      </dgm:prSet>
      <dgm:spPr/>
    </dgm:pt>
    <dgm:pt modelId="{F03BBC9D-DA97-492C-B0B5-B62E8720EE09}" type="pres">
      <dgm:prSet presAssocID="{D2101C85-F465-480F-8222-C7102BC02985}" presName="spaceBetweenRectangles" presStyleCnt="0"/>
      <dgm:spPr/>
    </dgm:pt>
    <dgm:pt modelId="{CB292AC5-B817-4F37-8EA7-249E30943D4C}" type="pres">
      <dgm:prSet presAssocID="{8095B72B-AF74-45F7-A7B4-261315D66AD3}" presName="parentLin" presStyleCnt="0"/>
      <dgm:spPr/>
    </dgm:pt>
    <dgm:pt modelId="{400C1E98-872A-42FE-9C47-DB83F4562756}" type="pres">
      <dgm:prSet presAssocID="{8095B72B-AF74-45F7-A7B4-261315D66AD3}" presName="parentLeftMargin" presStyleLbl="node1" presStyleIdx="0" presStyleCnt="6"/>
      <dgm:spPr/>
      <dgm:t>
        <a:bodyPr/>
        <a:lstStyle/>
        <a:p>
          <a:endParaRPr lang="ru-RU"/>
        </a:p>
      </dgm:t>
    </dgm:pt>
    <dgm:pt modelId="{4590FA3D-32F6-41F4-8592-8C358A3EA3EE}" type="pres">
      <dgm:prSet presAssocID="{8095B72B-AF74-45F7-A7B4-261315D66AD3}" presName="parentText" presStyleLbl="node1" presStyleIdx="1" presStyleCnt="6" custScaleX="131296" custScaleY="416101">
        <dgm:presLayoutVars>
          <dgm:chMax val="0"/>
          <dgm:bulletEnabled val="1"/>
        </dgm:presLayoutVars>
      </dgm:prSet>
      <dgm:spPr/>
      <dgm:t>
        <a:bodyPr/>
        <a:lstStyle/>
        <a:p>
          <a:endParaRPr lang="ru-RU"/>
        </a:p>
      </dgm:t>
    </dgm:pt>
    <dgm:pt modelId="{969FF52B-5757-422C-8632-58BF264D7FC3}" type="pres">
      <dgm:prSet presAssocID="{8095B72B-AF74-45F7-A7B4-261315D66AD3}" presName="negativeSpace" presStyleCnt="0"/>
      <dgm:spPr/>
    </dgm:pt>
    <dgm:pt modelId="{D7A42C4E-E393-42D3-BB93-F94B6F91AE32}" type="pres">
      <dgm:prSet presAssocID="{8095B72B-AF74-45F7-A7B4-261315D66AD3}" presName="childText" presStyleLbl="conFgAcc1" presStyleIdx="1" presStyleCnt="6" custLinFactY="-294831" custLinFactNeighborX="-319" custLinFactNeighborY="-300000">
        <dgm:presLayoutVars>
          <dgm:bulletEnabled val="1"/>
        </dgm:presLayoutVars>
      </dgm:prSet>
      <dgm:spPr/>
    </dgm:pt>
    <dgm:pt modelId="{211332CC-94FC-47BD-834D-8388D18502ED}" type="pres">
      <dgm:prSet presAssocID="{2A47C161-CEA9-4163-84FA-6E256BE51263}" presName="spaceBetweenRectangles" presStyleCnt="0"/>
      <dgm:spPr/>
    </dgm:pt>
    <dgm:pt modelId="{2A530A84-62AE-4C2E-87F5-62A91DFF370A}" type="pres">
      <dgm:prSet presAssocID="{16AD3499-A5D3-4723-93FD-8F90D9668771}" presName="parentLin" presStyleCnt="0"/>
      <dgm:spPr/>
    </dgm:pt>
    <dgm:pt modelId="{49BF3C98-9AFC-488D-9D6D-901C3D89F212}" type="pres">
      <dgm:prSet presAssocID="{16AD3499-A5D3-4723-93FD-8F90D9668771}" presName="parentLeftMargin" presStyleLbl="node1" presStyleIdx="1" presStyleCnt="6"/>
      <dgm:spPr/>
      <dgm:t>
        <a:bodyPr/>
        <a:lstStyle/>
        <a:p>
          <a:endParaRPr lang="ru-RU"/>
        </a:p>
      </dgm:t>
    </dgm:pt>
    <dgm:pt modelId="{96911E9D-3F4A-41EF-BD53-E25921B22BD4}" type="pres">
      <dgm:prSet presAssocID="{16AD3499-A5D3-4723-93FD-8F90D9668771}" presName="parentText" presStyleLbl="node1" presStyleIdx="2" presStyleCnt="6" custScaleX="131296" custScaleY="416101">
        <dgm:presLayoutVars>
          <dgm:chMax val="0"/>
          <dgm:bulletEnabled val="1"/>
        </dgm:presLayoutVars>
      </dgm:prSet>
      <dgm:spPr/>
      <dgm:t>
        <a:bodyPr/>
        <a:lstStyle/>
        <a:p>
          <a:endParaRPr lang="ru-RU"/>
        </a:p>
      </dgm:t>
    </dgm:pt>
    <dgm:pt modelId="{E0B8A5E2-3AB0-41C7-BCA5-AE49EEBB036F}" type="pres">
      <dgm:prSet presAssocID="{16AD3499-A5D3-4723-93FD-8F90D9668771}" presName="negativeSpace" presStyleCnt="0"/>
      <dgm:spPr/>
    </dgm:pt>
    <dgm:pt modelId="{F351697B-5374-4BA7-8962-BCBADA345E93}" type="pres">
      <dgm:prSet presAssocID="{16AD3499-A5D3-4723-93FD-8F90D9668771}" presName="childText" presStyleLbl="conFgAcc1" presStyleIdx="2" presStyleCnt="6" custLinFactY="-294831" custLinFactNeighborX="-319" custLinFactNeighborY="-300000">
        <dgm:presLayoutVars>
          <dgm:bulletEnabled val="1"/>
        </dgm:presLayoutVars>
      </dgm:prSet>
      <dgm:spPr/>
    </dgm:pt>
    <dgm:pt modelId="{25F84B5A-28BF-4188-BE76-EF9933497F31}" type="pres">
      <dgm:prSet presAssocID="{049CFDBA-FEC0-4A73-8839-6924003C868A}" presName="spaceBetweenRectangles" presStyleCnt="0"/>
      <dgm:spPr/>
    </dgm:pt>
    <dgm:pt modelId="{B156C463-7914-43B4-A123-132C83123661}" type="pres">
      <dgm:prSet presAssocID="{576CBD99-BF45-4860-AD80-56B499664FA2}" presName="parentLin" presStyleCnt="0"/>
      <dgm:spPr/>
    </dgm:pt>
    <dgm:pt modelId="{9F0B53C1-9B55-48BF-B488-CABF4BCD0943}" type="pres">
      <dgm:prSet presAssocID="{576CBD99-BF45-4860-AD80-56B499664FA2}" presName="parentLeftMargin" presStyleLbl="node1" presStyleIdx="2" presStyleCnt="6"/>
      <dgm:spPr/>
      <dgm:t>
        <a:bodyPr/>
        <a:lstStyle/>
        <a:p>
          <a:endParaRPr lang="ru-RU"/>
        </a:p>
      </dgm:t>
    </dgm:pt>
    <dgm:pt modelId="{A9D7A8BD-F4CD-4FAE-88A4-A66D1AA50E85}" type="pres">
      <dgm:prSet presAssocID="{576CBD99-BF45-4860-AD80-56B499664FA2}" presName="parentText" presStyleLbl="node1" presStyleIdx="3" presStyleCnt="6" custScaleX="131296" custScaleY="416101">
        <dgm:presLayoutVars>
          <dgm:chMax val="0"/>
          <dgm:bulletEnabled val="1"/>
        </dgm:presLayoutVars>
      </dgm:prSet>
      <dgm:spPr/>
      <dgm:t>
        <a:bodyPr/>
        <a:lstStyle/>
        <a:p>
          <a:endParaRPr lang="ru-RU"/>
        </a:p>
      </dgm:t>
    </dgm:pt>
    <dgm:pt modelId="{ED69A82E-120A-45D7-8B63-81AA946BBE55}" type="pres">
      <dgm:prSet presAssocID="{576CBD99-BF45-4860-AD80-56B499664FA2}" presName="negativeSpace" presStyleCnt="0"/>
      <dgm:spPr/>
    </dgm:pt>
    <dgm:pt modelId="{CAC0A7A7-50BA-4E84-A12E-732B69AF285D}" type="pres">
      <dgm:prSet presAssocID="{576CBD99-BF45-4860-AD80-56B499664FA2}" presName="childText" presStyleLbl="conFgAcc1" presStyleIdx="3" presStyleCnt="6" custLinFactY="-294831" custLinFactNeighborX="-319" custLinFactNeighborY="-300000">
        <dgm:presLayoutVars>
          <dgm:bulletEnabled val="1"/>
        </dgm:presLayoutVars>
      </dgm:prSet>
      <dgm:spPr/>
    </dgm:pt>
    <dgm:pt modelId="{DEA27FA4-B17E-4D81-A6A0-D789F6DAB239}" type="pres">
      <dgm:prSet presAssocID="{E0920936-5471-49BB-9A00-8A4BEAB738C0}" presName="spaceBetweenRectangles" presStyleCnt="0"/>
      <dgm:spPr/>
    </dgm:pt>
    <dgm:pt modelId="{8A22ADEB-5A32-4B87-8B44-B978AA17DC7D}" type="pres">
      <dgm:prSet presAssocID="{D5C27D67-6AF8-465D-AFC3-0BD5A0597B9C}" presName="parentLin" presStyleCnt="0"/>
      <dgm:spPr/>
    </dgm:pt>
    <dgm:pt modelId="{C7DEE5EC-ED90-43ED-BF17-B6B6DAC9E456}" type="pres">
      <dgm:prSet presAssocID="{D5C27D67-6AF8-465D-AFC3-0BD5A0597B9C}" presName="parentLeftMargin" presStyleLbl="node1" presStyleIdx="3" presStyleCnt="6"/>
      <dgm:spPr/>
      <dgm:t>
        <a:bodyPr/>
        <a:lstStyle/>
        <a:p>
          <a:endParaRPr lang="ru-RU"/>
        </a:p>
      </dgm:t>
    </dgm:pt>
    <dgm:pt modelId="{177AB4E2-0BDC-4E39-B6A0-A2020CED785B}" type="pres">
      <dgm:prSet presAssocID="{D5C27D67-6AF8-465D-AFC3-0BD5A0597B9C}" presName="parentText" presStyleLbl="node1" presStyleIdx="4" presStyleCnt="6" custScaleX="131296" custScaleY="416101">
        <dgm:presLayoutVars>
          <dgm:chMax val="0"/>
          <dgm:bulletEnabled val="1"/>
        </dgm:presLayoutVars>
      </dgm:prSet>
      <dgm:spPr/>
      <dgm:t>
        <a:bodyPr/>
        <a:lstStyle/>
        <a:p>
          <a:endParaRPr lang="ru-RU"/>
        </a:p>
      </dgm:t>
    </dgm:pt>
    <dgm:pt modelId="{DD3E2E17-FAC9-4C89-AF94-C8B3F35CCFBF}" type="pres">
      <dgm:prSet presAssocID="{D5C27D67-6AF8-465D-AFC3-0BD5A0597B9C}" presName="negativeSpace" presStyleCnt="0"/>
      <dgm:spPr/>
    </dgm:pt>
    <dgm:pt modelId="{61F5A60B-7F38-404B-AC69-FCD2E47BB11B}" type="pres">
      <dgm:prSet presAssocID="{D5C27D67-6AF8-465D-AFC3-0BD5A0597B9C}" presName="childText" presStyleLbl="conFgAcc1" presStyleIdx="4" presStyleCnt="6" custLinFactY="-294831" custLinFactNeighborX="-319" custLinFactNeighborY="-300000">
        <dgm:presLayoutVars>
          <dgm:bulletEnabled val="1"/>
        </dgm:presLayoutVars>
      </dgm:prSet>
      <dgm:spPr/>
    </dgm:pt>
    <dgm:pt modelId="{73726B1F-C4A3-4B42-AA3D-68842D42AC30}" type="pres">
      <dgm:prSet presAssocID="{A085357B-8142-4FAE-9E5B-A9E0160389E9}" presName="spaceBetweenRectangles" presStyleCnt="0"/>
      <dgm:spPr/>
    </dgm:pt>
    <dgm:pt modelId="{D02AB979-6C39-473C-B73C-6269575A8179}" type="pres">
      <dgm:prSet presAssocID="{6555B5DD-3CF6-4A98-9765-590D13C2CD6E}" presName="parentLin" presStyleCnt="0"/>
      <dgm:spPr/>
    </dgm:pt>
    <dgm:pt modelId="{F685543D-3F2B-42D2-A689-12B8177E308A}" type="pres">
      <dgm:prSet presAssocID="{6555B5DD-3CF6-4A98-9765-590D13C2CD6E}" presName="parentLeftMargin" presStyleLbl="node1" presStyleIdx="4" presStyleCnt="6"/>
      <dgm:spPr/>
      <dgm:t>
        <a:bodyPr/>
        <a:lstStyle/>
        <a:p>
          <a:endParaRPr lang="ru-RU"/>
        </a:p>
      </dgm:t>
    </dgm:pt>
    <dgm:pt modelId="{11F817E5-4A38-492B-A3DB-940907A91F3E}" type="pres">
      <dgm:prSet presAssocID="{6555B5DD-3CF6-4A98-9765-590D13C2CD6E}" presName="parentText" presStyleLbl="node1" presStyleIdx="5" presStyleCnt="6" custScaleX="131296" custScaleY="416101">
        <dgm:presLayoutVars>
          <dgm:chMax val="0"/>
          <dgm:bulletEnabled val="1"/>
        </dgm:presLayoutVars>
      </dgm:prSet>
      <dgm:spPr/>
      <dgm:t>
        <a:bodyPr/>
        <a:lstStyle/>
        <a:p>
          <a:endParaRPr lang="ru-RU"/>
        </a:p>
      </dgm:t>
    </dgm:pt>
    <dgm:pt modelId="{66F5BEBB-8473-4142-AA91-0BBBFC92A8CF}" type="pres">
      <dgm:prSet presAssocID="{6555B5DD-3CF6-4A98-9765-590D13C2CD6E}" presName="negativeSpace" presStyleCnt="0"/>
      <dgm:spPr/>
    </dgm:pt>
    <dgm:pt modelId="{43BF8425-2C1F-4A71-8407-3E255254826C}" type="pres">
      <dgm:prSet presAssocID="{6555B5DD-3CF6-4A98-9765-590D13C2CD6E}" presName="childText" presStyleLbl="conFgAcc1" presStyleIdx="5" presStyleCnt="6" custLinFactY="-200000" custLinFactNeighborX="-319" custLinFactNeighborY="-271662">
        <dgm:presLayoutVars>
          <dgm:bulletEnabled val="1"/>
        </dgm:presLayoutVars>
      </dgm:prSet>
      <dgm:spPr/>
    </dgm:pt>
  </dgm:ptLst>
  <dgm:cxnLst>
    <dgm:cxn modelId="{07C1D5F4-1219-473F-851A-2A8E61AFA660}" srcId="{9F66E0BA-B5FB-459A-8041-63645527FD88}" destId="{D5C27D67-6AF8-465D-AFC3-0BD5A0597B9C}" srcOrd="4" destOrd="0" parTransId="{00ED9449-34AF-4648-B2D9-10CF78AAF349}" sibTransId="{A085357B-8142-4FAE-9E5B-A9E0160389E9}"/>
    <dgm:cxn modelId="{ABB5A5C9-036E-4F49-B34E-9AB7AAE8DDED}" type="presOf" srcId="{6555B5DD-3CF6-4A98-9765-590D13C2CD6E}" destId="{F685543D-3F2B-42D2-A689-12B8177E308A}" srcOrd="0" destOrd="0" presId="urn:microsoft.com/office/officeart/2005/8/layout/list1"/>
    <dgm:cxn modelId="{5A15FDFC-1A7A-48EE-A45E-89D6CF89E0A6}" type="presOf" srcId="{576CBD99-BF45-4860-AD80-56B499664FA2}" destId="{A9D7A8BD-F4CD-4FAE-88A4-A66D1AA50E85}" srcOrd="1" destOrd="0" presId="urn:microsoft.com/office/officeart/2005/8/layout/list1"/>
    <dgm:cxn modelId="{9483423F-AEB6-4D30-A94A-FA07E1E4826C}" type="presOf" srcId="{6555B5DD-3CF6-4A98-9765-590D13C2CD6E}" destId="{11F817E5-4A38-492B-A3DB-940907A91F3E}" srcOrd="1" destOrd="0" presId="urn:microsoft.com/office/officeart/2005/8/layout/list1"/>
    <dgm:cxn modelId="{C6AEBD34-FCE7-4C24-AE4D-970E0FF3679B}" type="presOf" srcId="{16AD3499-A5D3-4723-93FD-8F90D9668771}" destId="{49BF3C98-9AFC-488D-9D6D-901C3D89F212}" srcOrd="0" destOrd="0" presId="urn:microsoft.com/office/officeart/2005/8/layout/list1"/>
    <dgm:cxn modelId="{57CE6DA4-34DB-4A97-A896-A46C3B0ACCE2}" srcId="{9F66E0BA-B5FB-459A-8041-63645527FD88}" destId="{6555B5DD-3CF6-4A98-9765-590D13C2CD6E}" srcOrd="5" destOrd="0" parTransId="{60114CA9-037B-420E-A64E-F566121CF529}" sibTransId="{146BC92C-1D36-4153-ABB7-0E9BFBE597D1}"/>
    <dgm:cxn modelId="{DBE4D411-BB5E-4FEA-BF0B-BDF36A54C55A}" type="presOf" srcId="{0AC355F7-5C4E-4BCA-AF14-2D55100B6EEA}" destId="{E4F87187-3575-4245-BEA8-179393395956}" srcOrd="0" destOrd="0" presId="urn:microsoft.com/office/officeart/2005/8/layout/list1"/>
    <dgm:cxn modelId="{CE1C0EC5-A2C9-4F0F-A1D4-AED25AA04DA0}" srcId="{9F66E0BA-B5FB-459A-8041-63645527FD88}" destId="{8095B72B-AF74-45F7-A7B4-261315D66AD3}" srcOrd="1" destOrd="0" parTransId="{7F469AE6-44F8-443A-A032-8C5E5CB97336}" sibTransId="{2A47C161-CEA9-4163-84FA-6E256BE51263}"/>
    <dgm:cxn modelId="{5E2BF7F5-7E0F-43AE-8D40-1B9C21E31BCE}" type="presOf" srcId="{D5C27D67-6AF8-465D-AFC3-0BD5A0597B9C}" destId="{177AB4E2-0BDC-4E39-B6A0-A2020CED785B}" srcOrd="1" destOrd="0" presId="urn:microsoft.com/office/officeart/2005/8/layout/list1"/>
    <dgm:cxn modelId="{84F45F51-1C04-40CB-B389-A29245035104}" srcId="{9F66E0BA-B5FB-459A-8041-63645527FD88}" destId="{0AC355F7-5C4E-4BCA-AF14-2D55100B6EEA}" srcOrd="0" destOrd="0" parTransId="{9B4264C0-5EFD-4E1C-94D2-900441B904C9}" sibTransId="{D2101C85-F465-480F-8222-C7102BC02985}"/>
    <dgm:cxn modelId="{72EF6BDF-396F-4C44-AD9E-D5EFE497A3EF}" type="presOf" srcId="{D5C27D67-6AF8-465D-AFC3-0BD5A0597B9C}" destId="{C7DEE5EC-ED90-43ED-BF17-B6B6DAC9E456}" srcOrd="0" destOrd="0" presId="urn:microsoft.com/office/officeart/2005/8/layout/list1"/>
    <dgm:cxn modelId="{310C0F90-7E5A-458E-9359-52A9CF3E2C9D}" type="presOf" srcId="{576CBD99-BF45-4860-AD80-56B499664FA2}" destId="{9F0B53C1-9B55-48BF-B488-CABF4BCD0943}" srcOrd="0" destOrd="0" presId="urn:microsoft.com/office/officeart/2005/8/layout/list1"/>
    <dgm:cxn modelId="{25E240A7-346E-4CE3-8234-728EF6BDF02F}" type="presOf" srcId="{8095B72B-AF74-45F7-A7B4-261315D66AD3}" destId="{4590FA3D-32F6-41F4-8592-8C358A3EA3EE}" srcOrd="1" destOrd="0" presId="urn:microsoft.com/office/officeart/2005/8/layout/list1"/>
    <dgm:cxn modelId="{9C107F40-D05F-4461-809C-18F4BB1FC6C7}" type="presOf" srcId="{16AD3499-A5D3-4723-93FD-8F90D9668771}" destId="{96911E9D-3F4A-41EF-BD53-E25921B22BD4}" srcOrd="1" destOrd="0" presId="urn:microsoft.com/office/officeart/2005/8/layout/list1"/>
    <dgm:cxn modelId="{A317A3BF-03E2-467F-9F60-85ECBEA031BB}" type="presOf" srcId="{9F66E0BA-B5FB-459A-8041-63645527FD88}" destId="{FB57AB0D-4078-4414-9C3B-C1950E1918A3}" srcOrd="0" destOrd="0" presId="urn:microsoft.com/office/officeart/2005/8/layout/list1"/>
    <dgm:cxn modelId="{4EBE480A-9205-4273-AB5F-86C7EB5D0DE0}" srcId="{9F66E0BA-B5FB-459A-8041-63645527FD88}" destId="{576CBD99-BF45-4860-AD80-56B499664FA2}" srcOrd="3" destOrd="0" parTransId="{11288859-C4FD-435E-AB15-20CD9CB74B1A}" sibTransId="{E0920936-5471-49BB-9A00-8A4BEAB738C0}"/>
    <dgm:cxn modelId="{30FE98F6-9F70-4D88-8981-DE6885E78520}" srcId="{9F66E0BA-B5FB-459A-8041-63645527FD88}" destId="{16AD3499-A5D3-4723-93FD-8F90D9668771}" srcOrd="2" destOrd="0" parTransId="{4A85BECB-BADF-4C8B-81FD-7172E8C124E5}" sibTransId="{049CFDBA-FEC0-4A73-8839-6924003C868A}"/>
    <dgm:cxn modelId="{1907CDA5-889B-4EB3-ACCC-CDF418399159}" type="presOf" srcId="{8095B72B-AF74-45F7-A7B4-261315D66AD3}" destId="{400C1E98-872A-42FE-9C47-DB83F4562756}" srcOrd="0" destOrd="0" presId="urn:microsoft.com/office/officeart/2005/8/layout/list1"/>
    <dgm:cxn modelId="{6A97940D-951E-4791-A7B1-ACDEF2227204}" type="presOf" srcId="{0AC355F7-5C4E-4BCA-AF14-2D55100B6EEA}" destId="{8241E116-0E92-4CC4-80E5-735989EAABF3}" srcOrd="1" destOrd="0" presId="urn:microsoft.com/office/officeart/2005/8/layout/list1"/>
    <dgm:cxn modelId="{8475F88B-E8D7-4895-89BF-19CF8DEB2C3A}" type="presParOf" srcId="{FB57AB0D-4078-4414-9C3B-C1950E1918A3}" destId="{B8B046CF-E40B-4727-9047-45F2A29FB9AC}" srcOrd="0" destOrd="0" presId="urn:microsoft.com/office/officeart/2005/8/layout/list1"/>
    <dgm:cxn modelId="{4ACB542A-ADE2-411F-BEE2-AC3DFBC16A7F}" type="presParOf" srcId="{B8B046CF-E40B-4727-9047-45F2A29FB9AC}" destId="{E4F87187-3575-4245-BEA8-179393395956}" srcOrd="0" destOrd="0" presId="urn:microsoft.com/office/officeart/2005/8/layout/list1"/>
    <dgm:cxn modelId="{D0630D6C-7551-49E4-B218-55035FEECCDE}" type="presParOf" srcId="{B8B046CF-E40B-4727-9047-45F2A29FB9AC}" destId="{8241E116-0E92-4CC4-80E5-735989EAABF3}" srcOrd="1" destOrd="0" presId="urn:microsoft.com/office/officeart/2005/8/layout/list1"/>
    <dgm:cxn modelId="{F0A5BFD1-6BDD-41ED-B700-3825C985999D}" type="presParOf" srcId="{FB57AB0D-4078-4414-9C3B-C1950E1918A3}" destId="{CE5239AA-807F-478F-A017-4C1BA502BDE4}" srcOrd="1" destOrd="0" presId="urn:microsoft.com/office/officeart/2005/8/layout/list1"/>
    <dgm:cxn modelId="{538D71E5-A3FB-49AD-B8AD-FF3BB90CC3AD}" type="presParOf" srcId="{FB57AB0D-4078-4414-9C3B-C1950E1918A3}" destId="{27CE5CA6-6038-48E0-81A2-0E5307D9BBEB}" srcOrd="2" destOrd="0" presId="urn:microsoft.com/office/officeart/2005/8/layout/list1"/>
    <dgm:cxn modelId="{C709006A-12AA-49A9-9D9A-33EEF324355A}" type="presParOf" srcId="{FB57AB0D-4078-4414-9C3B-C1950E1918A3}" destId="{F03BBC9D-DA97-492C-B0B5-B62E8720EE09}" srcOrd="3" destOrd="0" presId="urn:microsoft.com/office/officeart/2005/8/layout/list1"/>
    <dgm:cxn modelId="{9E7B6D23-AAFC-45C5-9583-4C72F42508AB}" type="presParOf" srcId="{FB57AB0D-4078-4414-9C3B-C1950E1918A3}" destId="{CB292AC5-B817-4F37-8EA7-249E30943D4C}" srcOrd="4" destOrd="0" presId="urn:microsoft.com/office/officeart/2005/8/layout/list1"/>
    <dgm:cxn modelId="{93486136-AA85-488B-A058-3054E3DD0CCE}" type="presParOf" srcId="{CB292AC5-B817-4F37-8EA7-249E30943D4C}" destId="{400C1E98-872A-42FE-9C47-DB83F4562756}" srcOrd="0" destOrd="0" presId="urn:microsoft.com/office/officeart/2005/8/layout/list1"/>
    <dgm:cxn modelId="{B4510848-3988-4202-A42A-E24F387F4F38}" type="presParOf" srcId="{CB292AC5-B817-4F37-8EA7-249E30943D4C}" destId="{4590FA3D-32F6-41F4-8592-8C358A3EA3EE}" srcOrd="1" destOrd="0" presId="urn:microsoft.com/office/officeart/2005/8/layout/list1"/>
    <dgm:cxn modelId="{C53D6965-5A77-4F17-90DA-72D3F81A989B}" type="presParOf" srcId="{FB57AB0D-4078-4414-9C3B-C1950E1918A3}" destId="{969FF52B-5757-422C-8632-58BF264D7FC3}" srcOrd="5" destOrd="0" presId="urn:microsoft.com/office/officeart/2005/8/layout/list1"/>
    <dgm:cxn modelId="{E1B68B25-6310-4043-93F4-C14421EE93B8}" type="presParOf" srcId="{FB57AB0D-4078-4414-9C3B-C1950E1918A3}" destId="{D7A42C4E-E393-42D3-BB93-F94B6F91AE32}" srcOrd="6" destOrd="0" presId="urn:microsoft.com/office/officeart/2005/8/layout/list1"/>
    <dgm:cxn modelId="{DB96CFA9-9617-48D6-AD71-299AF4E4FA22}" type="presParOf" srcId="{FB57AB0D-4078-4414-9C3B-C1950E1918A3}" destId="{211332CC-94FC-47BD-834D-8388D18502ED}" srcOrd="7" destOrd="0" presId="urn:microsoft.com/office/officeart/2005/8/layout/list1"/>
    <dgm:cxn modelId="{36F30276-E004-4DE2-83A1-1B72F3F03CC2}" type="presParOf" srcId="{FB57AB0D-4078-4414-9C3B-C1950E1918A3}" destId="{2A530A84-62AE-4C2E-87F5-62A91DFF370A}" srcOrd="8" destOrd="0" presId="urn:microsoft.com/office/officeart/2005/8/layout/list1"/>
    <dgm:cxn modelId="{06D8CEBA-A3CF-45DC-BC33-9532BC0ED432}" type="presParOf" srcId="{2A530A84-62AE-4C2E-87F5-62A91DFF370A}" destId="{49BF3C98-9AFC-488D-9D6D-901C3D89F212}" srcOrd="0" destOrd="0" presId="urn:microsoft.com/office/officeart/2005/8/layout/list1"/>
    <dgm:cxn modelId="{560591F1-5096-48FC-B9A3-785B9EDD0506}" type="presParOf" srcId="{2A530A84-62AE-4C2E-87F5-62A91DFF370A}" destId="{96911E9D-3F4A-41EF-BD53-E25921B22BD4}" srcOrd="1" destOrd="0" presId="urn:microsoft.com/office/officeart/2005/8/layout/list1"/>
    <dgm:cxn modelId="{29010CCB-22CD-4A4F-8591-19B8EBB858E6}" type="presParOf" srcId="{FB57AB0D-4078-4414-9C3B-C1950E1918A3}" destId="{E0B8A5E2-3AB0-41C7-BCA5-AE49EEBB036F}" srcOrd="9" destOrd="0" presId="urn:microsoft.com/office/officeart/2005/8/layout/list1"/>
    <dgm:cxn modelId="{AFE8D1D8-62F7-4F02-98F9-7E6302315F84}" type="presParOf" srcId="{FB57AB0D-4078-4414-9C3B-C1950E1918A3}" destId="{F351697B-5374-4BA7-8962-BCBADA345E93}" srcOrd="10" destOrd="0" presId="urn:microsoft.com/office/officeart/2005/8/layout/list1"/>
    <dgm:cxn modelId="{AA5300D2-209A-4BDC-ACA5-FB0CDB8A8234}" type="presParOf" srcId="{FB57AB0D-4078-4414-9C3B-C1950E1918A3}" destId="{25F84B5A-28BF-4188-BE76-EF9933497F31}" srcOrd="11" destOrd="0" presId="urn:microsoft.com/office/officeart/2005/8/layout/list1"/>
    <dgm:cxn modelId="{B3C7F3C2-0069-4754-96C1-871DAD2060FF}" type="presParOf" srcId="{FB57AB0D-4078-4414-9C3B-C1950E1918A3}" destId="{B156C463-7914-43B4-A123-132C83123661}" srcOrd="12" destOrd="0" presId="urn:microsoft.com/office/officeart/2005/8/layout/list1"/>
    <dgm:cxn modelId="{F2652F35-D1A7-40E4-9191-0AC383E2963A}" type="presParOf" srcId="{B156C463-7914-43B4-A123-132C83123661}" destId="{9F0B53C1-9B55-48BF-B488-CABF4BCD0943}" srcOrd="0" destOrd="0" presId="urn:microsoft.com/office/officeart/2005/8/layout/list1"/>
    <dgm:cxn modelId="{CF5899DA-C1A5-434E-B3CE-D9AE621D2D0E}" type="presParOf" srcId="{B156C463-7914-43B4-A123-132C83123661}" destId="{A9D7A8BD-F4CD-4FAE-88A4-A66D1AA50E85}" srcOrd="1" destOrd="0" presId="urn:microsoft.com/office/officeart/2005/8/layout/list1"/>
    <dgm:cxn modelId="{9775E4B4-C6D6-4A86-8776-DE943D78342E}" type="presParOf" srcId="{FB57AB0D-4078-4414-9C3B-C1950E1918A3}" destId="{ED69A82E-120A-45D7-8B63-81AA946BBE55}" srcOrd="13" destOrd="0" presId="urn:microsoft.com/office/officeart/2005/8/layout/list1"/>
    <dgm:cxn modelId="{D3AEFBD8-20CA-4069-8AA5-4A53BDA446AF}" type="presParOf" srcId="{FB57AB0D-4078-4414-9C3B-C1950E1918A3}" destId="{CAC0A7A7-50BA-4E84-A12E-732B69AF285D}" srcOrd="14" destOrd="0" presId="urn:microsoft.com/office/officeart/2005/8/layout/list1"/>
    <dgm:cxn modelId="{A53ABD8A-20E8-482C-9A5D-59949EF925C7}" type="presParOf" srcId="{FB57AB0D-4078-4414-9C3B-C1950E1918A3}" destId="{DEA27FA4-B17E-4D81-A6A0-D789F6DAB239}" srcOrd="15" destOrd="0" presId="urn:microsoft.com/office/officeart/2005/8/layout/list1"/>
    <dgm:cxn modelId="{722B8584-88F2-47F9-8E9C-41FD35F1C462}" type="presParOf" srcId="{FB57AB0D-4078-4414-9C3B-C1950E1918A3}" destId="{8A22ADEB-5A32-4B87-8B44-B978AA17DC7D}" srcOrd="16" destOrd="0" presId="urn:microsoft.com/office/officeart/2005/8/layout/list1"/>
    <dgm:cxn modelId="{B7E8DE21-7F0D-43DD-8043-FF55102AAECA}" type="presParOf" srcId="{8A22ADEB-5A32-4B87-8B44-B978AA17DC7D}" destId="{C7DEE5EC-ED90-43ED-BF17-B6B6DAC9E456}" srcOrd="0" destOrd="0" presId="urn:microsoft.com/office/officeart/2005/8/layout/list1"/>
    <dgm:cxn modelId="{7B4A8B3E-A6DC-4268-850C-21C41871E962}" type="presParOf" srcId="{8A22ADEB-5A32-4B87-8B44-B978AA17DC7D}" destId="{177AB4E2-0BDC-4E39-B6A0-A2020CED785B}" srcOrd="1" destOrd="0" presId="urn:microsoft.com/office/officeart/2005/8/layout/list1"/>
    <dgm:cxn modelId="{0E6435B4-7081-40D9-8151-3D0048740C88}" type="presParOf" srcId="{FB57AB0D-4078-4414-9C3B-C1950E1918A3}" destId="{DD3E2E17-FAC9-4C89-AF94-C8B3F35CCFBF}" srcOrd="17" destOrd="0" presId="urn:microsoft.com/office/officeart/2005/8/layout/list1"/>
    <dgm:cxn modelId="{4967054D-78B0-48E6-BCE7-DF49532C2F5C}" type="presParOf" srcId="{FB57AB0D-4078-4414-9C3B-C1950E1918A3}" destId="{61F5A60B-7F38-404B-AC69-FCD2E47BB11B}" srcOrd="18" destOrd="0" presId="urn:microsoft.com/office/officeart/2005/8/layout/list1"/>
    <dgm:cxn modelId="{237D8911-7D23-4A21-A36C-71586518AE47}" type="presParOf" srcId="{FB57AB0D-4078-4414-9C3B-C1950E1918A3}" destId="{73726B1F-C4A3-4B42-AA3D-68842D42AC30}" srcOrd="19" destOrd="0" presId="urn:microsoft.com/office/officeart/2005/8/layout/list1"/>
    <dgm:cxn modelId="{3DE97229-9260-4C8A-8694-7132BD214186}" type="presParOf" srcId="{FB57AB0D-4078-4414-9C3B-C1950E1918A3}" destId="{D02AB979-6C39-473C-B73C-6269575A8179}" srcOrd="20" destOrd="0" presId="urn:microsoft.com/office/officeart/2005/8/layout/list1"/>
    <dgm:cxn modelId="{5762AA1F-9D73-4544-B4A0-99F5496407D1}" type="presParOf" srcId="{D02AB979-6C39-473C-B73C-6269575A8179}" destId="{F685543D-3F2B-42D2-A689-12B8177E308A}" srcOrd="0" destOrd="0" presId="urn:microsoft.com/office/officeart/2005/8/layout/list1"/>
    <dgm:cxn modelId="{2E504DBE-C9B7-4692-8C7A-96F06112E5A9}" type="presParOf" srcId="{D02AB979-6C39-473C-B73C-6269575A8179}" destId="{11F817E5-4A38-492B-A3DB-940907A91F3E}" srcOrd="1" destOrd="0" presId="urn:microsoft.com/office/officeart/2005/8/layout/list1"/>
    <dgm:cxn modelId="{DA485BB5-DD8B-4036-9361-57E8698B46F5}" type="presParOf" srcId="{FB57AB0D-4078-4414-9C3B-C1950E1918A3}" destId="{66F5BEBB-8473-4142-AA91-0BBBFC92A8CF}" srcOrd="21" destOrd="0" presId="urn:microsoft.com/office/officeart/2005/8/layout/list1"/>
    <dgm:cxn modelId="{660577C0-0740-4E75-9280-3FF9ECF9082C}" type="presParOf" srcId="{FB57AB0D-4078-4414-9C3B-C1950E1918A3}" destId="{43BF8425-2C1F-4A71-8407-3E255254826C}"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E70896-ECF8-413E-9FAD-7CC422AC49F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0E59C0C5-2D23-40A2-AF33-2AE0F99ED763}">
      <dgm:prSet phldrT="[Текст]" custT="1"/>
      <dgm:spPr/>
      <dgm:t>
        <a:bodyPr/>
        <a:lstStyle/>
        <a:p>
          <a:r>
            <a:rPr lang="ru-RU" sz="3200" dirty="0" err="1" smtClean="0"/>
            <a:t>Bachelor's degree</a:t>
          </a:r>
          <a:endParaRPr lang="ru-RU" sz="3200" dirty="0"/>
        </a:p>
      </dgm:t>
    </dgm:pt>
    <dgm:pt modelId="{08267FE5-E49E-44F2-A0BF-800D3686988D}" type="parTrans" cxnId="{12ABEB5A-FF69-46DF-A264-02170B4E20C5}">
      <dgm:prSet/>
      <dgm:spPr/>
      <dgm:t>
        <a:bodyPr/>
        <a:lstStyle/>
        <a:p>
          <a:endParaRPr lang="ru-RU" sz="1400"/>
        </a:p>
      </dgm:t>
    </dgm:pt>
    <dgm:pt modelId="{3739028D-128B-4850-915C-8BDA3D4878B5}" type="sibTrans" cxnId="{12ABEB5A-FF69-46DF-A264-02170B4E20C5}">
      <dgm:prSet/>
      <dgm:spPr/>
      <dgm:t>
        <a:bodyPr/>
        <a:lstStyle/>
        <a:p>
          <a:endParaRPr lang="ru-RU" sz="1400"/>
        </a:p>
      </dgm:t>
    </dgm:pt>
    <dgm:pt modelId="{454F7BB7-1E81-4EBF-B6E5-4EFF6BA76A58}">
      <dgm:prSet phldrT="[Текст]" custT="1"/>
      <dgm:spPr/>
      <dgm:t>
        <a:bodyPr/>
        <a:lstStyle/>
        <a:p>
          <a:r>
            <a:rPr lang="ru-RU" sz="1800" dirty="0" smtClean="0"/>
            <a:t>Information Systems (4 years)</a:t>
          </a:r>
          <a:endParaRPr lang="ru-RU" sz="1800" dirty="0"/>
        </a:p>
      </dgm:t>
    </dgm:pt>
    <dgm:pt modelId="{CCEB0D1B-FA46-4A95-AF51-996D98D48EBC}" type="parTrans" cxnId="{D375A919-B981-44AD-81A7-EAFA9709D6D3}">
      <dgm:prSet/>
      <dgm:spPr/>
      <dgm:t>
        <a:bodyPr/>
        <a:lstStyle/>
        <a:p>
          <a:endParaRPr lang="ru-RU" sz="1400"/>
        </a:p>
      </dgm:t>
    </dgm:pt>
    <dgm:pt modelId="{EBD0F8B0-942D-4198-B676-EEE803DABC80}" type="sibTrans" cxnId="{D375A919-B981-44AD-81A7-EAFA9709D6D3}">
      <dgm:prSet/>
      <dgm:spPr/>
      <dgm:t>
        <a:bodyPr/>
        <a:lstStyle/>
        <a:p>
          <a:endParaRPr lang="ru-RU" sz="1400"/>
        </a:p>
      </dgm:t>
    </dgm:pt>
    <dgm:pt modelId="{12C34EC6-FD09-4A22-9432-895469F56789}">
      <dgm:prSet phldrT="[Текст]" custT="1"/>
      <dgm:spPr/>
      <dgm:t>
        <a:bodyPr/>
        <a:lstStyle/>
        <a:p>
          <a:r>
            <a:rPr lang="ru-RU" sz="3200" dirty="0" smtClean="0"/>
            <a:t>Master's</a:t>
          </a:r>
          <a:endParaRPr lang="ru-RU" sz="3200" dirty="0"/>
        </a:p>
      </dgm:t>
    </dgm:pt>
    <dgm:pt modelId="{EA255F5F-80D0-48C1-85BF-F88A181C52E4}" type="parTrans" cxnId="{7DD62B11-DF7E-4442-B8DB-F565CF89BB49}">
      <dgm:prSet/>
      <dgm:spPr/>
      <dgm:t>
        <a:bodyPr/>
        <a:lstStyle/>
        <a:p>
          <a:endParaRPr lang="ru-RU" sz="1400"/>
        </a:p>
      </dgm:t>
    </dgm:pt>
    <dgm:pt modelId="{3DF17A5F-F352-4222-B95D-B8C3E6323B41}" type="sibTrans" cxnId="{7DD62B11-DF7E-4442-B8DB-F565CF89BB49}">
      <dgm:prSet/>
      <dgm:spPr/>
      <dgm:t>
        <a:bodyPr/>
        <a:lstStyle/>
        <a:p>
          <a:endParaRPr lang="ru-RU" sz="1400"/>
        </a:p>
      </dgm:t>
    </dgm:pt>
    <dgm:pt modelId="{EF5914C0-DC25-4DA8-9C77-04BC6E8AB61F}">
      <dgm:prSet phldrT="[Текст]" custT="1"/>
      <dgm:spPr/>
      <dgm:t>
        <a:bodyPr/>
        <a:lstStyle/>
        <a:p>
          <a:r>
            <a:rPr lang="en-US" sz="1800" dirty="0" smtClean="0"/>
            <a:t>Management of Information Systems </a:t>
          </a:r>
          <a:r>
            <a:rPr lang="ru-RU" sz="1800" dirty="0" smtClean="0"/>
            <a:t>(2 years)</a:t>
          </a:r>
          <a:endParaRPr lang="ru-RU" sz="1800" dirty="0"/>
        </a:p>
      </dgm:t>
    </dgm:pt>
    <dgm:pt modelId="{C4E69CCA-7938-4710-B0CB-820297219D08}" type="parTrans" cxnId="{96F76AFE-0A0F-4773-A6D8-3B8F78016C41}">
      <dgm:prSet/>
      <dgm:spPr/>
      <dgm:t>
        <a:bodyPr/>
        <a:lstStyle/>
        <a:p>
          <a:endParaRPr lang="ru-RU" sz="1400"/>
        </a:p>
      </dgm:t>
    </dgm:pt>
    <dgm:pt modelId="{8A4EFCB1-6FD7-42B6-8B58-64CC293FB8EE}" type="sibTrans" cxnId="{96F76AFE-0A0F-4773-A6D8-3B8F78016C41}">
      <dgm:prSet/>
      <dgm:spPr/>
      <dgm:t>
        <a:bodyPr/>
        <a:lstStyle/>
        <a:p>
          <a:endParaRPr lang="ru-RU" sz="1400"/>
        </a:p>
      </dgm:t>
    </dgm:pt>
    <dgm:pt modelId="{D1393C73-B5D9-4336-A52B-7BE209610076}">
      <dgm:prSet phldrT="[Текст]" custT="1"/>
      <dgm:spPr/>
      <dgm:t>
        <a:bodyPr/>
        <a:lstStyle/>
        <a:p>
          <a:r>
            <a:rPr lang="en-US" sz="1800" dirty="0" smtClean="0"/>
            <a:t>Management Information Systems </a:t>
          </a:r>
          <a:r>
            <a:rPr lang="ru-RU" sz="1800" dirty="0" smtClean="0"/>
            <a:t>(3 years)</a:t>
          </a:r>
          <a:r>
            <a:rPr lang="en-US" sz="1800" dirty="0" smtClean="0"/>
            <a:t> </a:t>
          </a:r>
          <a:endParaRPr lang="ru-RU" sz="1800" dirty="0"/>
        </a:p>
      </dgm:t>
    </dgm:pt>
    <dgm:pt modelId="{4E0D886F-2BE1-46BC-A8A2-2321249B04CE}" type="parTrans" cxnId="{5F9AC1D3-D781-44E9-9D01-B52F509459FC}">
      <dgm:prSet/>
      <dgm:spPr/>
      <dgm:t>
        <a:bodyPr/>
        <a:lstStyle/>
        <a:p>
          <a:endParaRPr lang="ru-RU" sz="1400"/>
        </a:p>
      </dgm:t>
    </dgm:pt>
    <dgm:pt modelId="{D326968F-E74F-4BA7-A35E-08EADFD0C464}" type="sibTrans" cxnId="{5F9AC1D3-D781-44E9-9D01-B52F509459FC}">
      <dgm:prSet/>
      <dgm:spPr/>
      <dgm:t>
        <a:bodyPr/>
        <a:lstStyle/>
        <a:p>
          <a:endParaRPr lang="ru-RU" sz="1400"/>
        </a:p>
      </dgm:t>
    </dgm:pt>
    <dgm:pt modelId="{0735A8FA-F70F-44DE-BDE2-714D2DDEC24B}">
      <dgm:prSet phldrT="[Текст]" custT="1"/>
      <dgm:spPr/>
      <dgm:t>
        <a:bodyPr/>
        <a:lstStyle/>
        <a:p>
          <a:r>
            <a:rPr lang="ru-RU" sz="3200" dirty="0" smtClean="0"/>
            <a:t>PhD</a:t>
          </a:r>
          <a:endParaRPr lang="ru-RU" sz="3200" dirty="0"/>
        </a:p>
      </dgm:t>
    </dgm:pt>
    <dgm:pt modelId="{D247C72C-DB1F-403B-A661-138883D69AAD}" type="parTrans" cxnId="{10F67DC9-AAAE-45F0-A068-756F04427BB5}">
      <dgm:prSet/>
      <dgm:spPr/>
      <dgm:t>
        <a:bodyPr/>
        <a:lstStyle/>
        <a:p>
          <a:endParaRPr lang="ru-RU" sz="1400"/>
        </a:p>
      </dgm:t>
    </dgm:pt>
    <dgm:pt modelId="{BC11A9D5-9CC7-482B-AF4C-6DA28170383F}" type="sibTrans" cxnId="{10F67DC9-AAAE-45F0-A068-756F04427BB5}">
      <dgm:prSet/>
      <dgm:spPr/>
      <dgm:t>
        <a:bodyPr/>
        <a:lstStyle/>
        <a:p>
          <a:endParaRPr lang="ru-RU" sz="1400"/>
        </a:p>
      </dgm:t>
    </dgm:pt>
    <dgm:pt modelId="{D044AAF9-9C25-4F8A-9409-DC7528F16272}">
      <dgm:prSet phldrT="[Текст]" custT="1"/>
      <dgm:spPr/>
      <dgm:t>
        <a:bodyPr/>
        <a:lstStyle/>
        <a:p>
          <a:r>
            <a:rPr lang="en-US" sz="1800" dirty="0" smtClean="0"/>
            <a:t>Management of Information Systems </a:t>
          </a:r>
          <a:r>
            <a:rPr lang="ru-RU" sz="1800" dirty="0" smtClean="0"/>
            <a:t>(1.5 years)</a:t>
          </a:r>
          <a:endParaRPr lang="ru-RU" sz="1800" dirty="0"/>
        </a:p>
      </dgm:t>
    </dgm:pt>
    <dgm:pt modelId="{D3409D70-5447-4324-8A5F-D17922FDFBFD}" type="parTrans" cxnId="{1BE66F2E-8FCC-4882-90F7-1766A0D9A98E}">
      <dgm:prSet/>
      <dgm:spPr/>
      <dgm:t>
        <a:bodyPr/>
        <a:lstStyle/>
        <a:p>
          <a:endParaRPr lang="ru-RU"/>
        </a:p>
      </dgm:t>
    </dgm:pt>
    <dgm:pt modelId="{75F695C3-70CA-4256-A682-A51F081ED6E8}" type="sibTrans" cxnId="{1BE66F2E-8FCC-4882-90F7-1766A0D9A98E}">
      <dgm:prSet/>
      <dgm:spPr/>
      <dgm:t>
        <a:bodyPr/>
        <a:lstStyle/>
        <a:p>
          <a:endParaRPr lang="ru-RU"/>
        </a:p>
      </dgm:t>
    </dgm:pt>
    <dgm:pt modelId="{2C20E26A-DA5E-42F7-856E-406E0C02DC97}">
      <dgm:prSet phldrT="[Текст]" custT="1"/>
      <dgm:spPr/>
      <dgm:t>
        <a:bodyPr/>
        <a:lstStyle/>
        <a:p>
          <a:r>
            <a:rPr lang="en-US" sz="1800" dirty="0" smtClean="0"/>
            <a:t>Management of Information Systems </a:t>
          </a:r>
          <a:r>
            <a:rPr lang="ru-RU" sz="1800" dirty="0" smtClean="0"/>
            <a:t>(1 year)</a:t>
          </a:r>
          <a:endParaRPr lang="ru-RU" sz="1800" dirty="0"/>
        </a:p>
      </dgm:t>
    </dgm:pt>
    <dgm:pt modelId="{7D5DF4DA-B67A-4DC1-A4D8-A95B719FD6EA}" type="parTrans" cxnId="{B51F275D-78A8-4F3B-BCE8-176EEFFB9B30}">
      <dgm:prSet/>
      <dgm:spPr/>
      <dgm:t>
        <a:bodyPr/>
        <a:lstStyle/>
        <a:p>
          <a:endParaRPr lang="ru-RU"/>
        </a:p>
      </dgm:t>
    </dgm:pt>
    <dgm:pt modelId="{79513D58-9052-4EC4-83D9-C32E1A9B5B6C}" type="sibTrans" cxnId="{B51F275D-78A8-4F3B-BCE8-176EEFFB9B30}">
      <dgm:prSet/>
      <dgm:spPr/>
      <dgm:t>
        <a:bodyPr/>
        <a:lstStyle/>
        <a:p>
          <a:endParaRPr lang="ru-RU"/>
        </a:p>
      </dgm:t>
    </dgm:pt>
    <dgm:pt modelId="{4E3D0006-950C-4995-A8BC-17EE6708FCED}">
      <dgm:prSet phldrT="[Текст]" custT="1"/>
      <dgm:spPr/>
      <dgm:t>
        <a:bodyPr/>
        <a:lstStyle/>
        <a:p>
          <a:endParaRPr lang="ru-RU" sz="1800" dirty="0"/>
        </a:p>
      </dgm:t>
    </dgm:pt>
    <dgm:pt modelId="{456397FC-A864-4763-BCC1-2D3B7361E495}" type="parTrans" cxnId="{76BABC73-9ADA-431B-976E-5C83AAEC5EC7}">
      <dgm:prSet/>
      <dgm:spPr/>
      <dgm:t>
        <a:bodyPr/>
        <a:lstStyle/>
        <a:p>
          <a:endParaRPr lang="ru-RU"/>
        </a:p>
      </dgm:t>
    </dgm:pt>
    <dgm:pt modelId="{509EAA5E-E203-4E74-8180-E85FD702DB90}" type="sibTrans" cxnId="{76BABC73-9ADA-431B-976E-5C83AAEC5EC7}">
      <dgm:prSet/>
      <dgm:spPr/>
      <dgm:t>
        <a:bodyPr/>
        <a:lstStyle/>
        <a:p>
          <a:endParaRPr lang="ru-RU"/>
        </a:p>
      </dgm:t>
    </dgm:pt>
    <dgm:pt modelId="{C9AF2E29-A487-41EA-84FC-DB09FA362109}">
      <dgm:prSet phldrT="[Текст]" custT="1"/>
      <dgm:spPr/>
      <dgm:t>
        <a:bodyPr/>
        <a:lstStyle/>
        <a:p>
          <a:endParaRPr lang="ru-RU" sz="1800" dirty="0"/>
        </a:p>
      </dgm:t>
    </dgm:pt>
    <dgm:pt modelId="{AED2DA6D-075F-47CC-AEF2-87B8BA060A2F}" type="parTrans" cxnId="{71E07FF9-F307-4017-BB94-8AC0F056AEF5}">
      <dgm:prSet/>
      <dgm:spPr/>
      <dgm:t>
        <a:bodyPr/>
        <a:lstStyle/>
        <a:p>
          <a:endParaRPr lang="ru-RU"/>
        </a:p>
      </dgm:t>
    </dgm:pt>
    <dgm:pt modelId="{351FD9A1-D287-4F1E-BA09-00BA7F82AB23}" type="sibTrans" cxnId="{71E07FF9-F307-4017-BB94-8AC0F056AEF5}">
      <dgm:prSet/>
      <dgm:spPr/>
      <dgm:t>
        <a:bodyPr/>
        <a:lstStyle/>
        <a:p>
          <a:endParaRPr lang="ru-RU"/>
        </a:p>
      </dgm:t>
    </dgm:pt>
    <dgm:pt modelId="{CE6C31B6-4826-4B74-9DE6-DF9FBEE395BD}" type="pres">
      <dgm:prSet presAssocID="{39E70896-ECF8-413E-9FAD-7CC422AC49FE}" presName="Name0" presStyleCnt="0">
        <dgm:presLayoutVars>
          <dgm:dir/>
          <dgm:animLvl val="lvl"/>
          <dgm:resizeHandles/>
        </dgm:presLayoutVars>
      </dgm:prSet>
      <dgm:spPr/>
      <dgm:t>
        <a:bodyPr/>
        <a:lstStyle/>
        <a:p>
          <a:endParaRPr lang="ru-RU"/>
        </a:p>
      </dgm:t>
    </dgm:pt>
    <dgm:pt modelId="{C2A664BE-8234-4E86-AA45-AC1F2B92CE01}" type="pres">
      <dgm:prSet presAssocID="{0E59C0C5-2D23-40A2-AF33-2AE0F99ED763}" presName="linNode" presStyleCnt="0"/>
      <dgm:spPr/>
    </dgm:pt>
    <dgm:pt modelId="{76CCAC35-9985-448C-90A8-CA3AEC55A0C6}" type="pres">
      <dgm:prSet presAssocID="{0E59C0C5-2D23-40A2-AF33-2AE0F99ED763}" presName="parentShp" presStyleLbl="node1" presStyleIdx="0" presStyleCnt="3">
        <dgm:presLayoutVars>
          <dgm:bulletEnabled val="1"/>
        </dgm:presLayoutVars>
      </dgm:prSet>
      <dgm:spPr/>
      <dgm:t>
        <a:bodyPr/>
        <a:lstStyle/>
        <a:p>
          <a:endParaRPr lang="ru-RU"/>
        </a:p>
      </dgm:t>
    </dgm:pt>
    <dgm:pt modelId="{6A7CF2B3-BC42-4A02-A43B-269E9E70F3C7}" type="pres">
      <dgm:prSet presAssocID="{0E59C0C5-2D23-40A2-AF33-2AE0F99ED763}" presName="childShp" presStyleLbl="bgAccFollowNode1" presStyleIdx="0" presStyleCnt="3" custScaleX="99520">
        <dgm:presLayoutVars>
          <dgm:bulletEnabled val="1"/>
        </dgm:presLayoutVars>
      </dgm:prSet>
      <dgm:spPr/>
      <dgm:t>
        <a:bodyPr/>
        <a:lstStyle/>
        <a:p>
          <a:endParaRPr lang="ru-RU"/>
        </a:p>
      </dgm:t>
    </dgm:pt>
    <dgm:pt modelId="{7CE660C4-6A95-47F5-B20C-03C6581F196F}" type="pres">
      <dgm:prSet presAssocID="{3739028D-128B-4850-915C-8BDA3D4878B5}" presName="spacing" presStyleCnt="0"/>
      <dgm:spPr/>
    </dgm:pt>
    <dgm:pt modelId="{3BD828AB-2B35-4BED-8274-1169D1211850}" type="pres">
      <dgm:prSet presAssocID="{12C34EC6-FD09-4A22-9432-895469F56789}" presName="linNode" presStyleCnt="0"/>
      <dgm:spPr/>
    </dgm:pt>
    <dgm:pt modelId="{9CDBFADC-6ECD-4562-B10E-D043D338C3D2}" type="pres">
      <dgm:prSet presAssocID="{12C34EC6-FD09-4A22-9432-895469F56789}" presName="parentShp" presStyleLbl="node1" presStyleIdx="1" presStyleCnt="3">
        <dgm:presLayoutVars>
          <dgm:bulletEnabled val="1"/>
        </dgm:presLayoutVars>
      </dgm:prSet>
      <dgm:spPr/>
      <dgm:t>
        <a:bodyPr/>
        <a:lstStyle/>
        <a:p>
          <a:endParaRPr lang="ru-RU"/>
        </a:p>
      </dgm:t>
    </dgm:pt>
    <dgm:pt modelId="{2CA61552-D803-4BB0-9411-53F9CCF958A3}" type="pres">
      <dgm:prSet presAssocID="{12C34EC6-FD09-4A22-9432-895469F56789}" presName="childShp" presStyleLbl="bgAccFollowNode1" presStyleIdx="1" presStyleCnt="3">
        <dgm:presLayoutVars>
          <dgm:bulletEnabled val="1"/>
        </dgm:presLayoutVars>
      </dgm:prSet>
      <dgm:spPr/>
      <dgm:t>
        <a:bodyPr/>
        <a:lstStyle/>
        <a:p>
          <a:endParaRPr lang="ru-RU"/>
        </a:p>
      </dgm:t>
    </dgm:pt>
    <dgm:pt modelId="{A43A513A-D178-4B34-BDFD-1BB339355B06}" type="pres">
      <dgm:prSet presAssocID="{3DF17A5F-F352-4222-B95D-B8C3E6323B41}" presName="spacing" presStyleCnt="0"/>
      <dgm:spPr/>
    </dgm:pt>
    <dgm:pt modelId="{7D1A1C8D-C72E-4638-8F75-A8582952CE6A}" type="pres">
      <dgm:prSet presAssocID="{0735A8FA-F70F-44DE-BDE2-714D2DDEC24B}" presName="linNode" presStyleCnt="0"/>
      <dgm:spPr/>
    </dgm:pt>
    <dgm:pt modelId="{14C5F385-3BA2-4200-BF6A-401912E794DD}" type="pres">
      <dgm:prSet presAssocID="{0735A8FA-F70F-44DE-BDE2-714D2DDEC24B}" presName="parentShp" presStyleLbl="node1" presStyleIdx="2" presStyleCnt="3">
        <dgm:presLayoutVars>
          <dgm:bulletEnabled val="1"/>
        </dgm:presLayoutVars>
      </dgm:prSet>
      <dgm:spPr/>
      <dgm:t>
        <a:bodyPr/>
        <a:lstStyle/>
        <a:p>
          <a:endParaRPr lang="ru-RU"/>
        </a:p>
      </dgm:t>
    </dgm:pt>
    <dgm:pt modelId="{151CFA7E-EF8B-4479-870E-3FD20AEC09DE}" type="pres">
      <dgm:prSet presAssocID="{0735A8FA-F70F-44DE-BDE2-714D2DDEC24B}" presName="childShp" presStyleLbl="bgAccFollowNode1" presStyleIdx="2" presStyleCnt="3">
        <dgm:presLayoutVars>
          <dgm:bulletEnabled val="1"/>
        </dgm:presLayoutVars>
      </dgm:prSet>
      <dgm:spPr/>
      <dgm:t>
        <a:bodyPr/>
        <a:lstStyle/>
        <a:p>
          <a:endParaRPr lang="ru-RU"/>
        </a:p>
      </dgm:t>
    </dgm:pt>
  </dgm:ptLst>
  <dgm:cxnLst>
    <dgm:cxn modelId="{96F76AFE-0A0F-4773-A6D8-3B8F78016C41}" srcId="{12C34EC6-FD09-4A22-9432-895469F56789}" destId="{EF5914C0-DC25-4DA8-9C77-04BC6E8AB61F}" srcOrd="0" destOrd="0" parTransId="{C4E69CCA-7938-4710-B0CB-820297219D08}" sibTransId="{8A4EFCB1-6FD7-42B6-8B58-64CC293FB8EE}"/>
    <dgm:cxn modelId="{7DD62B11-DF7E-4442-B8DB-F565CF89BB49}" srcId="{39E70896-ECF8-413E-9FAD-7CC422AC49FE}" destId="{12C34EC6-FD09-4A22-9432-895469F56789}" srcOrd="1" destOrd="0" parTransId="{EA255F5F-80D0-48C1-85BF-F88A181C52E4}" sibTransId="{3DF17A5F-F352-4222-B95D-B8C3E6323B41}"/>
    <dgm:cxn modelId="{4E0AE7BD-EEA8-4665-B6F2-96C83F62FD72}" type="presOf" srcId="{0E59C0C5-2D23-40A2-AF33-2AE0F99ED763}" destId="{76CCAC35-9985-448C-90A8-CA3AEC55A0C6}" srcOrd="0" destOrd="0" presId="urn:microsoft.com/office/officeart/2005/8/layout/vList6"/>
    <dgm:cxn modelId="{3FB78A36-705C-4629-B275-01AFCC735BB5}" type="presOf" srcId="{D044AAF9-9C25-4F8A-9409-DC7528F16272}" destId="{2CA61552-D803-4BB0-9411-53F9CCF958A3}" srcOrd="0" destOrd="1" presId="urn:microsoft.com/office/officeart/2005/8/layout/vList6"/>
    <dgm:cxn modelId="{EBB47419-82AF-4C47-B609-16A178558694}" type="presOf" srcId="{2C20E26A-DA5E-42F7-856E-406E0C02DC97}" destId="{2CA61552-D803-4BB0-9411-53F9CCF958A3}" srcOrd="0" destOrd="2" presId="urn:microsoft.com/office/officeart/2005/8/layout/vList6"/>
    <dgm:cxn modelId="{99AE044A-64C4-4765-9BCE-13E3EAE52441}" type="presOf" srcId="{EF5914C0-DC25-4DA8-9C77-04BC6E8AB61F}" destId="{2CA61552-D803-4BB0-9411-53F9CCF958A3}" srcOrd="0" destOrd="0" presId="urn:microsoft.com/office/officeart/2005/8/layout/vList6"/>
    <dgm:cxn modelId="{76BABC73-9ADA-431B-976E-5C83AAEC5EC7}" srcId="{0E59C0C5-2D23-40A2-AF33-2AE0F99ED763}" destId="{4E3D0006-950C-4995-A8BC-17EE6708FCED}" srcOrd="0" destOrd="0" parTransId="{456397FC-A864-4763-BCC1-2D3B7361E495}" sibTransId="{509EAA5E-E203-4E74-8180-E85FD702DB90}"/>
    <dgm:cxn modelId="{1BE66F2E-8FCC-4882-90F7-1766A0D9A98E}" srcId="{12C34EC6-FD09-4A22-9432-895469F56789}" destId="{D044AAF9-9C25-4F8A-9409-DC7528F16272}" srcOrd="1" destOrd="0" parTransId="{D3409D70-5447-4324-8A5F-D17922FDFBFD}" sibTransId="{75F695C3-70CA-4256-A682-A51F081ED6E8}"/>
    <dgm:cxn modelId="{18215EAF-0CA2-4166-B800-ABF64C1F0441}" type="presOf" srcId="{39E70896-ECF8-413E-9FAD-7CC422AC49FE}" destId="{CE6C31B6-4826-4B74-9DE6-DF9FBEE395BD}" srcOrd="0" destOrd="0" presId="urn:microsoft.com/office/officeart/2005/8/layout/vList6"/>
    <dgm:cxn modelId="{D375A919-B981-44AD-81A7-EAFA9709D6D3}" srcId="{0E59C0C5-2D23-40A2-AF33-2AE0F99ED763}" destId="{454F7BB7-1E81-4EBF-B6E5-4EFF6BA76A58}" srcOrd="1" destOrd="0" parTransId="{CCEB0D1B-FA46-4A95-AF51-996D98D48EBC}" sibTransId="{EBD0F8B0-942D-4198-B676-EEE803DABC80}"/>
    <dgm:cxn modelId="{DE9B1CF1-D6E3-4DF6-BDAA-51E9025FDBDF}" type="presOf" srcId="{D1393C73-B5D9-4336-A52B-7BE209610076}" destId="{151CFA7E-EF8B-4479-870E-3FD20AEC09DE}" srcOrd="0" destOrd="1" presId="urn:microsoft.com/office/officeart/2005/8/layout/vList6"/>
    <dgm:cxn modelId="{547DACBE-6C42-47AB-822D-4FF725A88695}" type="presOf" srcId="{0735A8FA-F70F-44DE-BDE2-714D2DDEC24B}" destId="{14C5F385-3BA2-4200-BF6A-401912E794DD}" srcOrd="0" destOrd="0" presId="urn:microsoft.com/office/officeart/2005/8/layout/vList6"/>
    <dgm:cxn modelId="{8986500C-7675-4433-8C0A-135D8EB9AA89}" type="presOf" srcId="{454F7BB7-1E81-4EBF-B6E5-4EFF6BA76A58}" destId="{6A7CF2B3-BC42-4A02-A43B-269E9E70F3C7}" srcOrd="0" destOrd="1" presId="urn:microsoft.com/office/officeart/2005/8/layout/vList6"/>
    <dgm:cxn modelId="{FFBF9F46-FA62-4DBC-A0ED-E6CCB291D6C6}" type="presOf" srcId="{4E3D0006-950C-4995-A8BC-17EE6708FCED}" destId="{6A7CF2B3-BC42-4A02-A43B-269E9E70F3C7}" srcOrd="0" destOrd="0" presId="urn:microsoft.com/office/officeart/2005/8/layout/vList6"/>
    <dgm:cxn modelId="{B51F275D-78A8-4F3B-BCE8-176EEFFB9B30}" srcId="{12C34EC6-FD09-4A22-9432-895469F56789}" destId="{2C20E26A-DA5E-42F7-856E-406E0C02DC97}" srcOrd="2" destOrd="0" parTransId="{7D5DF4DA-B67A-4DC1-A4D8-A95B719FD6EA}" sibTransId="{79513D58-9052-4EC4-83D9-C32E1A9B5B6C}"/>
    <dgm:cxn modelId="{5F9AC1D3-D781-44E9-9D01-B52F509459FC}" srcId="{0735A8FA-F70F-44DE-BDE2-714D2DDEC24B}" destId="{D1393C73-B5D9-4336-A52B-7BE209610076}" srcOrd="1" destOrd="0" parTransId="{4E0D886F-2BE1-46BC-A8A2-2321249B04CE}" sibTransId="{D326968F-E74F-4BA7-A35E-08EADFD0C464}"/>
    <dgm:cxn modelId="{1488506A-D187-497A-8FDC-6FC785B88976}" type="presOf" srcId="{12C34EC6-FD09-4A22-9432-895469F56789}" destId="{9CDBFADC-6ECD-4562-B10E-D043D338C3D2}" srcOrd="0" destOrd="0" presId="urn:microsoft.com/office/officeart/2005/8/layout/vList6"/>
    <dgm:cxn modelId="{833F7C7F-3538-4B96-84AA-2AED443EC514}" type="presOf" srcId="{C9AF2E29-A487-41EA-84FC-DB09FA362109}" destId="{151CFA7E-EF8B-4479-870E-3FD20AEC09DE}" srcOrd="0" destOrd="0" presId="urn:microsoft.com/office/officeart/2005/8/layout/vList6"/>
    <dgm:cxn modelId="{71E07FF9-F307-4017-BB94-8AC0F056AEF5}" srcId="{0735A8FA-F70F-44DE-BDE2-714D2DDEC24B}" destId="{C9AF2E29-A487-41EA-84FC-DB09FA362109}" srcOrd="0" destOrd="0" parTransId="{AED2DA6D-075F-47CC-AEF2-87B8BA060A2F}" sibTransId="{351FD9A1-D287-4F1E-BA09-00BA7F82AB23}"/>
    <dgm:cxn modelId="{12ABEB5A-FF69-46DF-A264-02170B4E20C5}" srcId="{39E70896-ECF8-413E-9FAD-7CC422AC49FE}" destId="{0E59C0C5-2D23-40A2-AF33-2AE0F99ED763}" srcOrd="0" destOrd="0" parTransId="{08267FE5-E49E-44F2-A0BF-800D3686988D}" sibTransId="{3739028D-128B-4850-915C-8BDA3D4878B5}"/>
    <dgm:cxn modelId="{10F67DC9-AAAE-45F0-A068-756F04427BB5}" srcId="{39E70896-ECF8-413E-9FAD-7CC422AC49FE}" destId="{0735A8FA-F70F-44DE-BDE2-714D2DDEC24B}" srcOrd="2" destOrd="0" parTransId="{D247C72C-DB1F-403B-A661-138883D69AAD}" sibTransId="{BC11A9D5-9CC7-482B-AF4C-6DA28170383F}"/>
    <dgm:cxn modelId="{31D8AEC0-8E5E-4EAC-B5D9-BA86720B8244}" type="presParOf" srcId="{CE6C31B6-4826-4B74-9DE6-DF9FBEE395BD}" destId="{C2A664BE-8234-4E86-AA45-AC1F2B92CE01}" srcOrd="0" destOrd="0" presId="urn:microsoft.com/office/officeart/2005/8/layout/vList6"/>
    <dgm:cxn modelId="{A9CB2EC5-ADA6-4FED-8894-AE139D1BB55E}" type="presParOf" srcId="{C2A664BE-8234-4E86-AA45-AC1F2B92CE01}" destId="{76CCAC35-9985-448C-90A8-CA3AEC55A0C6}" srcOrd="0" destOrd="0" presId="urn:microsoft.com/office/officeart/2005/8/layout/vList6"/>
    <dgm:cxn modelId="{0DEAD501-D390-4544-974B-0C4D6F023778}" type="presParOf" srcId="{C2A664BE-8234-4E86-AA45-AC1F2B92CE01}" destId="{6A7CF2B3-BC42-4A02-A43B-269E9E70F3C7}" srcOrd="1" destOrd="0" presId="urn:microsoft.com/office/officeart/2005/8/layout/vList6"/>
    <dgm:cxn modelId="{AFD0D0F7-7AEB-42E5-9B13-81BE6872B452}" type="presParOf" srcId="{CE6C31B6-4826-4B74-9DE6-DF9FBEE395BD}" destId="{7CE660C4-6A95-47F5-B20C-03C6581F196F}" srcOrd="1" destOrd="0" presId="urn:microsoft.com/office/officeart/2005/8/layout/vList6"/>
    <dgm:cxn modelId="{B1B374CD-4196-418C-97DE-C8A454E99BD7}" type="presParOf" srcId="{CE6C31B6-4826-4B74-9DE6-DF9FBEE395BD}" destId="{3BD828AB-2B35-4BED-8274-1169D1211850}" srcOrd="2" destOrd="0" presId="urn:microsoft.com/office/officeart/2005/8/layout/vList6"/>
    <dgm:cxn modelId="{C8FFBA40-F85D-4E95-8FFB-6F7AC396D987}" type="presParOf" srcId="{3BD828AB-2B35-4BED-8274-1169D1211850}" destId="{9CDBFADC-6ECD-4562-B10E-D043D338C3D2}" srcOrd="0" destOrd="0" presId="urn:microsoft.com/office/officeart/2005/8/layout/vList6"/>
    <dgm:cxn modelId="{29306FD4-D333-4144-8ADC-0A96688C91CB}" type="presParOf" srcId="{3BD828AB-2B35-4BED-8274-1169D1211850}" destId="{2CA61552-D803-4BB0-9411-53F9CCF958A3}" srcOrd="1" destOrd="0" presId="urn:microsoft.com/office/officeart/2005/8/layout/vList6"/>
    <dgm:cxn modelId="{DC970DD0-1DC9-4111-858D-995C363D2C6C}" type="presParOf" srcId="{CE6C31B6-4826-4B74-9DE6-DF9FBEE395BD}" destId="{A43A513A-D178-4B34-BDFD-1BB339355B06}" srcOrd="3" destOrd="0" presId="urn:microsoft.com/office/officeart/2005/8/layout/vList6"/>
    <dgm:cxn modelId="{BD416242-6C7F-4666-BE87-6803893B0691}" type="presParOf" srcId="{CE6C31B6-4826-4B74-9DE6-DF9FBEE395BD}" destId="{7D1A1C8D-C72E-4638-8F75-A8582952CE6A}" srcOrd="4" destOrd="0" presId="urn:microsoft.com/office/officeart/2005/8/layout/vList6"/>
    <dgm:cxn modelId="{5CA3F083-8F18-4FC3-88F3-73ACF156E624}" type="presParOf" srcId="{7D1A1C8D-C72E-4638-8F75-A8582952CE6A}" destId="{14C5F385-3BA2-4200-BF6A-401912E794DD}" srcOrd="0" destOrd="0" presId="urn:microsoft.com/office/officeart/2005/8/layout/vList6"/>
    <dgm:cxn modelId="{F8515AC8-65F6-428D-A773-0358E3EA4774}" type="presParOf" srcId="{7D1A1C8D-C72E-4638-8F75-A8582952CE6A}" destId="{151CFA7E-EF8B-4479-870E-3FD20AEC09D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1F678C-CD9A-4B5C-A8B3-BCA770593390}" type="doc">
      <dgm:prSet loTypeId="urn:microsoft.com/office/officeart/2008/layout/HorizontalMultiLevelHierarchy" loCatId="hierarchy" qsTypeId="urn:microsoft.com/office/officeart/2005/8/quickstyle/simple3" qsCatId="simple" csTypeId="urn:microsoft.com/office/officeart/2005/8/colors/colorful5" csCatId="colorful" phldr="1"/>
      <dgm:spPr/>
      <dgm:t>
        <a:bodyPr/>
        <a:lstStyle/>
        <a:p>
          <a:endParaRPr lang="ru-RU"/>
        </a:p>
      </dgm:t>
    </dgm:pt>
    <dgm:pt modelId="{7E9F8B0B-2D2F-4AB2-B829-3EEA5D60E679}">
      <dgm:prSet phldrT="[Текст]" custT="1"/>
      <dgm:spPr/>
      <dgm:t>
        <a:bodyPr/>
        <a:lstStyle/>
        <a:p>
          <a:r>
            <a:rPr lang="ru-RU" sz="2800" dirty="0" smtClean="0"/>
            <a:t>Information systems</a:t>
          </a:r>
          <a:endParaRPr lang="ru-RU" sz="2800" dirty="0"/>
        </a:p>
      </dgm:t>
    </dgm:pt>
    <dgm:pt modelId="{097C658B-EBA7-4FA0-9B9C-B19EC3AE0D81}" type="parTrans" cxnId="{DC48E4D0-9554-4CB8-BE79-59EC61BFE442}">
      <dgm:prSet/>
      <dgm:spPr/>
      <dgm:t>
        <a:bodyPr/>
        <a:lstStyle/>
        <a:p>
          <a:endParaRPr lang="ru-RU" sz="1600"/>
        </a:p>
      </dgm:t>
    </dgm:pt>
    <dgm:pt modelId="{00965255-0A36-47A9-BF3E-CD17784D4087}" type="sibTrans" cxnId="{DC48E4D0-9554-4CB8-BE79-59EC61BFE442}">
      <dgm:prSet/>
      <dgm:spPr/>
      <dgm:t>
        <a:bodyPr/>
        <a:lstStyle/>
        <a:p>
          <a:endParaRPr lang="ru-RU" sz="1600"/>
        </a:p>
      </dgm:t>
    </dgm:pt>
    <dgm:pt modelId="{D355F534-343B-40C1-B0C1-C9B773216DA0}">
      <dgm:prSet phldrT="[Текст]" custT="1"/>
      <dgm:spPr/>
      <dgm:t>
        <a:bodyPr/>
        <a:lstStyle/>
        <a:p>
          <a:r>
            <a:rPr lang="en-US" sz="2800" dirty="0" smtClean="0">
              <a:latin typeface="Times New Roman" panose="02020603050405020304" pitchFamily="18" charset="0"/>
              <a:cs typeface="Times New Roman" panose="02020603050405020304" pitchFamily="18" charset="0"/>
            </a:rPr>
            <a:t>DevOps</a:t>
          </a:r>
          <a:endParaRPr lang="ru-RU" sz="2800" dirty="0"/>
        </a:p>
      </dgm:t>
    </dgm:pt>
    <dgm:pt modelId="{B4A69F0C-2625-4589-8539-7005B0F8FDA2}" type="parTrans" cxnId="{59D21D2E-A6AD-4DDA-A2F6-87DF900A9425}">
      <dgm:prSet custT="1"/>
      <dgm:spPr/>
      <dgm:t>
        <a:bodyPr/>
        <a:lstStyle/>
        <a:p>
          <a:endParaRPr lang="ru-RU" sz="400"/>
        </a:p>
      </dgm:t>
    </dgm:pt>
    <dgm:pt modelId="{36C7CEB5-E019-4F52-8600-3981D88539B1}" type="sibTrans" cxnId="{59D21D2E-A6AD-4DDA-A2F6-87DF900A9425}">
      <dgm:prSet/>
      <dgm:spPr/>
      <dgm:t>
        <a:bodyPr/>
        <a:lstStyle/>
        <a:p>
          <a:endParaRPr lang="ru-RU" sz="1600"/>
        </a:p>
      </dgm:t>
    </dgm:pt>
    <dgm:pt modelId="{F3246052-57A0-4D74-BA33-257C62225FCE}">
      <dgm:prSet custT="1"/>
      <dgm:spPr/>
      <dgm:t>
        <a:bodyPr/>
        <a:lstStyle/>
        <a:p>
          <a:r>
            <a:rPr lang="ru-RU" sz="2800" dirty="0" smtClean="0">
              <a:latin typeface="Times New Roman" panose="02020603050405020304" pitchFamily="18" charset="0"/>
              <a:cs typeface="Times New Roman" panose="02020603050405020304" pitchFamily="18" charset="0"/>
            </a:rPr>
            <a:t>Business analytics and IT project management</a:t>
          </a:r>
        </a:p>
      </dgm:t>
    </dgm:pt>
    <dgm:pt modelId="{627156A9-CD38-4FCF-A458-A2555E99381A}" type="parTrans" cxnId="{8EC8504D-59A8-4677-951A-DBC67DD9CFDD}">
      <dgm:prSet custT="1"/>
      <dgm:spPr/>
      <dgm:t>
        <a:bodyPr/>
        <a:lstStyle/>
        <a:p>
          <a:endParaRPr lang="ru-RU" sz="400"/>
        </a:p>
      </dgm:t>
    </dgm:pt>
    <dgm:pt modelId="{3775516A-4A0D-4A49-9093-644E3510966D}" type="sibTrans" cxnId="{8EC8504D-59A8-4677-951A-DBC67DD9CFDD}">
      <dgm:prSet/>
      <dgm:spPr/>
      <dgm:t>
        <a:bodyPr/>
        <a:lstStyle/>
        <a:p>
          <a:endParaRPr lang="ru-RU" sz="1600"/>
        </a:p>
      </dgm:t>
    </dgm:pt>
    <dgm:pt modelId="{EC13743F-9AD6-4FDC-92C3-ED08BCDCC772}">
      <dgm:prSet custT="1"/>
      <dgm:spPr/>
      <dgm:t>
        <a:bodyPr/>
        <a:lstStyle/>
        <a:p>
          <a:r>
            <a:rPr lang="ru-RU" sz="2800" dirty="0" smtClean="0">
              <a:latin typeface="Times New Roman" panose="02020603050405020304" pitchFamily="18" charset="0"/>
              <a:cs typeface="Times New Roman" panose="02020603050405020304" pitchFamily="18" charset="0"/>
            </a:rPr>
            <a:t>IS Architecture</a:t>
          </a:r>
          <a:endParaRPr lang="en-US" sz="2800" dirty="0" smtClean="0">
            <a:latin typeface="Times New Roman" panose="02020603050405020304" pitchFamily="18" charset="0"/>
            <a:cs typeface="Times New Roman" panose="02020603050405020304" pitchFamily="18" charset="0"/>
          </a:endParaRPr>
        </a:p>
      </dgm:t>
    </dgm:pt>
    <dgm:pt modelId="{662293BE-70A5-4B7E-8474-ADA20A700688}" type="parTrans" cxnId="{4D808B59-6804-4261-A88A-BFFBACC19F1C}">
      <dgm:prSet custT="1"/>
      <dgm:spPr/>
      <dgm:t>
        <a:bodyPr/>
        <a:lstStyle/>
        <a:p>
          <a:endParaRPr lang="ru-RU" sz="400"/>
        </a:p>
      </dgm:t>
    </dgm:pt>
    <dgm:pt modelId="{87ED6B63-EC61-4F9B-BC96-CDC915491A30}" type="sibTrans" cxnId="{4D808B59-6804-4261-A88A-BFFBACC19F1C}">
      <dgm:prSet/>
      <dgm:spPr/>
      <dgm:t>
        <a:bodyPr/>
        <a:lstStyle/>
        <a:p>
          <a:endParaRPr lang="ru-RU" sz="1600"/>
        </a:p>
      </dgm:t>
    </dgm:pt>
    <dgm:pt modelId="{C39901A9-F8EA-464D-B188-9B3B641EBF4C}">
      <dgm:prSet custT="1"/>
      <dgm:spPr/>
      <dgm:t>
        <a:bodyPr/>
        <a:lstStyle/>
        <a:p>
          <a:r>
            <a:rPr lang="ru-RU" sz="2800" dirty="0" smtClean="0">
              <a:latin typeface="Times New Roman" panose="02020603050405020304" pitchFamily="18" charset="0"/>
              <a:cs typeface="Times New Roman" panose="02020603050405020304" pitchFamily="18" charset="0"/>
            </a:rPr>
            <a:t>Business Application Development</a:t>
          </a:r>
          <a:endParaRPr lang="ru-RU" sz="2800" dirty="0">
            <a:latin typeface="Times New Roman" panose="02020603050405020304" pitchFamily="18" charset="0"/>
            <a:cs typeface="Times New Roman" panose="02020603050405020304" pitchFamily="18" charset="0"/>
          </a:endParaRPr>
        </a:p>
      </dgm:t>
    </dgm:pt>
    <dgm:pt modelId="{E8BB8D82-2509-4E89-9B49-5BA29BE91966}" type="parTrans" cxnId="{3D4D7C64-956D-41E1-B062-8A47D99118EA}">
      <dgm:prSet custT="1"/>
      <dgm:spPr/>
      <dgm:t>
        <a:bodyPr/>
        <a:lstStyle/>
        <a:p>
          <a:endParaRPr lang="ru-RU" sz="400"/>
        </a:p>
      </dgm:t>
    </dgm:pt>
    <dgm:pt modelId="{1F20DB75-4E75-44B9-93BB-98D24FD28EE7}" type="sibTrans" cxnId="{3D4D7C64-956D-41E1-B062-8A47D99118EA}">
      <dgm:prSet/>
      <dgm:spPr/>
      <dgm:t>
        <a:bodyPr/>
        <a:lstStyle/>
        <a:p>
          <a:endParaRPr lang="ru-RU" sz="1600"/>
        </a:p>
      </dgm:t>
    </dgm:pt>
    <dgm:pt modelId="{C4B04040-BEF9-4D74-A49B-091B885E0CAF}" type="pres">
      <dgm:prSet presAssocID="{241F678C-CD9A-4B5C-A8B3-BCA770593390}" presName="Name0" presStyleCnt="0">
        <dgm:presLayoutVars>
          <dgm:chPref val="1"/>
          <dgm:dir/>
          <dgm:animOne val="branch"/>
          <dgm:animLvl val="lvl"/>
          <dgm:resizeHandles val="exact"/>
        </dgm:presLayoutVars>
      </dgm:prSet>
      <dgm:spPr/>
      <dgm:t>
        <a:bodyPr/>
        <a:lstStyle/>
        <a:p>
          <a:endParaRPr lang="ru-RU"/>
        </a:p>
      </dgm:t>
    </dgm:pt>
    <dgm:pt modelId="{52DC989E-58F6-4D87-AAFD-B6E795103A5A}" type="pres">
      <dgm:prSet presAssocID="{7E9F8B0B-2D2F-4AB2-B829-3EEA5D60E679}" presName="root1" presStyleCnt="0"/>
      <dgm:spPr/>
    </dgm:pt>
    <dgm:pt modelId="{CFF7C5DD-0BD4-4F7B-812C-33E76F1A4CAF}" type="pres">
      <dgm:prSet presAssocID="{7E9F8B0B-2D2F-4AB2-B829-3EEA5D60E679}" presName="LevelOneTextNode" presStyleLbl="node0" presStyleIdx="0" presStyleCnt="1">
        <dgm:presLayoutVars>
          <dgm:chPref val="3"/>
        </dgm:presLayoutVars>
      </dgm:prSet>
      <dgm:spPr/>
      <dgm:t>
        <a:bodyPr/>
        <a:lstStyle/>
        <a:p>
          <a:endParaRPr lang="ru-RU"/>
        </a:p>
      </dgm:t>
    </dgm:pt>
    <dgm:pt modelId="{612EDA38-96A5-471B-85C2-C6D8109F8795}" type="pres">
      <dgm:prSet presAssocID="{7E9F8B0B-2D2F-4AB2-B829-3EEA5D60E679}" presName="level2hierChild" presStyleCnt="0"/>
      <dgm:spPr/>
    </dgm:pt>
    <dgm:pt modelId="{4664EB42-DAE4-4F39-9B93-EAA4B0F259F4}" type="pres">
      <dgm:prSet presAssocID="{B4A69F0C-2625-4589-8539-7005B0F8FDA2}" presName="conn2-1" presStyleLbl="parChTrans1D2" presStyleIdx="0" presStyleCnt="4"/>
      <dgm:spPr/>
      <dgm:t>
        <a:bodyPr/>
        <a:lstStyle/>
        <a:p>
          <a:endParaRPr lang="ru-RU"/>
        </a:p>
      </dgm:t>
    </dgm:pt>
    <dgm:pt modelId="{CB772623-1219-4AB0-9E23-266509EBA57F}" type="pres">
      <dgm:prSet presAssocID="{B4A69F0C-2625-4589-8539-7005B0F8FDA2}" presName="connTx" presStyleLbl="parChTrans1D2" presStyleIdx="0" presStyleCnt="4"/>
      <dgm:spPr/>
      <dgm:t>
        <a:bodyPr/>
        <a:lstStyle/>
        <a:p>
          <a:endParaRPr lang="ru-RU"/>
        </a:p>
      </dgm:t>
    </dgm:pt>
    <dgm:pt modelId="{48EC90BC-DD60-4F96-A02C-199C4B743977}" type="pres">
      <dgm:prSet presAssocID="{D355F534-343B-40C1-B0C1-C9B773216DA0}" presName="root2" presStyleCnt="0"/>
      <dgm:spPr/>
    </dgm:pt>
    <dgm:pt modelId="{EC078E75-4DF8-4249-89A4-191237D38516}" type="pres">
      <dgm:prSet presAssocID="{D355F534-343B-40C1-B0C1-C9B773216DA0}" presName="LevelTwoTextNode" presStyleLbl="node2" presStyleIdx="0" presStyleCnt="4" custScaleX="391757">
        <dgm:presLayoutVars>
          <dgm:chPref val="3"/>
        </dgm:presLayoutVars>
      </dgm:prSet>
      <dgm:spPr/>
      <dgm:t>
        <a:bodyPr/>
        <a:lstStyle/>
        <a:p>
          <a:endParaRPr lang="ru-RU"/>
        </a:p>
      </dgm:t>
    </dgm:pt>
    <dgm:pt modelId="{3D4F4FF6-F365-44A6-9593-5D748BD36E7E}" type="pres">
      <dgm:prSet presAssocID="{D355F534-343B-40C1-B0C1-C9B773216DA0}" presName="level3hierChild" presStyleCnt="0"/>
      <dgm:spPr/>
    </dgm:pt>
    <dgm:pt modelId="{2A61E58E-BB7F-44E8-B4A2-E9E24ADE0620}" type="pres">
      <dgm:prSet presAssocID="{627156A9-CD38-4FCF-A458-A2555E99381A}" presName="conn2-1" presStyleLbl="parChTrans1D2" presStyleIdx="1" presStyleCnt="4"/>
      <dgm:spPr/>
      <dgm:t>
        <a:bodyPr/>
        <a:lstStyle/>
        <a:p>
          <a:endParaRPr lang="ru-RU"/>
        </a:p>
      </dgm:t>
    </dgm:pt>
    <dgm:pt modelId="{F308AE29-BCC7-4E63-AA89-CEEADFC39F1B}" type="pres">
      <dgm:prSet presAssocID="{627156A9-CD38-4FCF-A458-A2555E99381A}" presName="connTx" presStyleLbl="parChTrans1D2" presStyleIdx="1" presStyleCnt="4"/>
      <dgm:spPr/>
      <dgm:t>
        <a:bodyPr/>
        <a:lstStyle/>
        <a:p>
          <a:endParaRPr lang="ru-RU"/>
        </a:p>
      </dgm:t>
    </dgm:pt>
    <dgm:pt modelId="{78B9E180-3149-4DEE-8F64-B6892711FCC6}" type="pres">
      <dgm:prSet presAssocID="{F3246052-57A0-4D74-BA33-257C62225FCE}" presName="root2" presStyleCnt="0"/>
      <dgm:spPr/>
    </dgm:pt>
    <dgm:pt modelId="{2698365E-9403-4C15-8444-F274D5BF8E20}" type="pres">
      <dgm:prSet presAssocID="{F3246052-57A0-4D74-BA33-257C62225FCE}" presName="LevelTwoTextNode" presStyleLbl="node2" presStyleIdx="1" presStyleCnt="4" custScaleX="393947">
        <dgm:presLayoutVars>
          <dgm:chPref val="3"/>
        </dgm:presLayoutVars>
      </dgm:prSet>
      <dgm:spPr/>
      <dgm:t>
        <a:bodyPr/>
        <a:lstStyle/>
        <a:p>
          <a:endParaRPr lang="ru-RU"/>
        </a:p>
      </dgm:t>
    </dgm:pt>
    <dgm:pt modelId="{DBDBDDCE-B623-45E8-B704-F271175AF3DA}" type="pres">
      <dgm:prSet presAssocID="{F3246052-57A0-4D74-BA33-257C62225FCE}" presName="level3hierChild" presStyleCnt="0"/>
      <dgm:spPr/>
    </dgm:pt>
    <dgm:pt modelId="{94899EEA-7F91-4D29-8877-53798A37469B}" type="pres">
      <dgm:prSet presAssocID="{662293BE-70A5-4B7E-8474-ADA20A700688}" presName="conn2-1" presStyleLbl="parChTrans1D2" presStyleIdx="2" presStyleCnt="4"/>
      <dgm:spPr/>
      <dgm:t>
        <a:bodyPr/>
        <a:lstStyle/>
        <a:p>
          <a:endParaRPr lang="ru-RU"/>
        </a:p>
      </dgm:t>
    </dgm:pt>
    <dgm:pt modelId="{8C16FDAA-64E3-41CC-85B7-D771362E59AD}" type="pres">
      <dgm:prSet presAssocID="{662293BE-70A5-4B7E-8474-ADA20A700688}" presName="connTx" presStyleLbl="parChTrans1D2" presStyleIdx="2" presStyleCnt="4"/>
      <dgm:spPr/>
      <dgm:t>
        <a:bodyPr/>
        <a:lstStyle/>
        <a:p>
          <a:endParaRPr lang="ru-RU"/>
        </a:p>
      </dgm:t>
    </dgm:pt>
    <dgm:pt modelId="{FC0E186F-5F18-4A3A-8665-15AB59F9A0EE}" type="pres">
      <dgm:prSet presAssocID="{EC13743F-9AD6-4FDC-92C3-ED08BCDCC772}" presName="root2" presStyleCnt="0"/>
      <dgm:spPr/>
    </dgm:pt>
    <dgm:pt modelId="{4A437793-8D54-4490-ADB4-C27FCFDCABEE}" type="pres">
      <dgm:prSet presAssocID="{EC13743F-9AD6-4FDC-92C3-ED08BCDCC772}" presName="LevelTwoTextNode" presStyleLbl="node2" presStyleIdx="2" presStyleCnt="4" custScaleX="393947">
        <dgm:presLayoutVars>
          <dgm:chPref val="3"/>
        </dgm:presLayoutVars>
      </dgm:prSet>
      <dgm:spPr/>
      <dgm:t>
        <a:bodyPr/>
        <a:lstStyle/>
        <a:p>
          <a:endParaRPr lang="ru-RU"/>
        </a:p>
      </dgm:t>
    </dgm:pt>
    <dgm:pt modelId="{874DA2A0-D4CD-4C50-A14C-1F0721026706}" type="pres">
      <dgm:prSet presAssocID="{EC13743F-9AD6-4FDC-92C3-ED08BCDCC772}" presName="level3hierChild" presStyleCnt="0"/>
      <dgm:spPr/>
    </dgm:pt>
    <dgm:pt modelId="{794042DB-D246-4531-9F67-6CCB896F9BD1}" type="pres">
      <dgm:prSet presAssocID="{E8BB8D82-2509-4E89-9B49-5BA29BE91966}" presName="conn2-1" presStyleLbl="parChTrans1D2" presStyleIdx="3" presStyleCnt="4"/>
      <dgm:spPr/>
      <dgm:t>
        <a:bodyPr/>
        <a:lstStyle/>
        <a:p>
          <a:endParaRPr lang="ru-RU"/>
        </a:p>
      </dgm:t>
    </dgm:pt>
    <dgm:pt modelId="{477D0EF3-575A-4B54-8E8D-FC7EA4542C03}" type="pres">
      <dgm:prSet presAssocID="{E8BB8D82-2509-4E89-9B49-5BA29BE91966}" presName="connTx" presStyleLbl="parChTrans1D2" presStyleIdx="3" presStyleCnt="4"/>
      <dgm:spPr/>
      <dgm:t>
        <a:bodyPr/>
        <a:lstStyle/>
        <a:p>
          <a:endParaRPr lang="ru-RU"/>
        </a:p>
      </dgm:t>
    </dgm:pt>
    <dgm:pt modelId="{EA3B61CF-7A68-4063-A374-CF7387472580}" type="pres">
      <dgm:prSet presAssocID="{C39901A9-F8EA-464D-B188-9B3B641EBF4C}" presName="root2" presStyleCnt="0"/>
      <dgm:spPr/>
    </dgm:pt>
    <dgm:pt modelId="{9A4CAFAB-1001-4D50-A7CE-8DD029B10A1A}" type="pres">
      <dgm:prSet presAssocID="{C39901A9-F8EA-464D-B188-9B3B641EBF4C}" presName="LevelTwoTextNode" presStyleLbl="node2" presStyleIdx="3" presStyleCnt="4" custScaleX="393947">
        <dgm:presLayoutVars>
          <dgm:chPref val="3"/>
        </dgm:presLayoutVars>
      </dgm:prSet>
      <dgm:spPr/>
      <dgm:t>
        <a:bodyPr/>
        <a:lstStyle/>
        <a:p>
          <a:endParaRPr lang="ru-RU"/>
        </a:p>
      </dgm:t>
    </dgm:pt>
    <dgm:pt modelId="{6CEBFD97-37E9-47C2-946A-E5FA16944FEF}" type="pres">
      <dgm:prSet presAssocID="{C39901A9-F8EA-464D-B188-9B3B641EBF4C}" presName="level3hierChild" presStyleCnt="0"/>
      <dgm:spPr/>
    </dgm:pt>
  </dgm:ptLst>
  <dgm:cxnLst>
    <dgm:cxn modelId="{F417E334-172B-446E-9588-CB1B0F7FD506}" type="presOf" srcId="{E8BB8D82-2509-4E89-9B49-5BA29BE91966}" destId="{794042DB-D246-4531-9F67-6CCB896F9BD1}" srcOrd="0" destOrd="0" presId="urn:microsoft.com/office/officeart/2008/layout/HorizontalMultiLevelHierarchy"/>
    <dgm:cxn modelId="{3D4D7C64-956D-41E1-B062-8A47D99118EA}" srcId="{7E9F8B0B-2D2F-4AB2-B829-3EEA5D60E679}" destId="{C39901A9-F8EA-464D-B188-9B3B641EBF4C}" srcOrd="3" destOrd="0" parTransId="{E8BB8D82-2509-4E89-9B49-5BA29BE91966}" sibTransId="{1F20DB75-4E75-44B9-93BB-98D24FD28EE7}"/>
    <dgm:cxn modelId="{6FD1B65F-342A-4014-889B-DC22B3B1191C}" type="presOf" srcId="{D355F534-343B-40C1-B0C1-C9B773216DA0}" destId="{EC078E75-4DF8-4249-89A4-191237D38516}" srcOrd="0" destOrd="0" presId="urn:microsoft.com/office/officeart/2008/layout/HorizontalMultiLevelHierarchy"/>
    <dgm:cxn modelId="{59D21D2E-A6AD-4DDA-A2F6-87DF900A9425}" srcId="{7E9F8B0B-2D2F-4AB2-B829-3EEA5D60E679}" destId="{D355F534-343B-40C1-B0C1-C9B773216DA0}" srcOrd="0" destOrd="0" parTransId="{B4A69F0C-2625-4589-8539-7005B0F8FDA2}" sibTransId="{36C7CEB5-E019-4F52-8600-3981D88539B1}"/>
    <dgm:cxn modelId="{95DDE407-5F0D-4E31-82C5-F0DA2A7B45D6}" type="presOf" srcId="{EC13743F-9AD6-4FDC-92C3-ED08BCDCC772}" destId="{4A437793-8D54-4490-ADB4-C27FCFDCABEE}" srcOrd="0" destOrd="0" presId="urn:microsoft.com/office/officeart/2008/layout/HorizontalMultiLevelHierarchy"/>
    <dgm:cxn modelId="{718A084A-7E8F-4249-B4DD-C3099B1B976E}" type="presOf" srcId="{C39901A9-F8EA-464D-B188-9B3B641EBF4C}" destId="{9A4CAFAB-1001-4D50-A7CE-8DD029B10A1A}" srcOrd="0" destOrd="0" presId="urn:microsoft.com/office/officeart/2008/layout/HorizontalMultiLevelHierarchy"/>
    <dgm:cxn modelId="{C103630C-9ED9-44FF-94C7-0490731C683B}" type="presOf" srcId="{662293BE-70A5-4B7E-8474-ADA20A700688}" destId="{94899EEA-7F91-4D29-8877-53798A37469B}" srcOrd="0" destOrd="0" presId="urn:microsoft.com/office/officeart/2008/layout/HorizontalMultiLevelHierarchy"/>
    <dgm:cxn modelId="{DC48E4D0-9554-4CB8-BE79-59EC61BFE442}" srcId="{241F678C-CD9A-4B5C-A8B3-BCA770593390}" destId="{7E9F8B0B-2D2F-4AB2-B829-3EEA5D60E679}" srcOrd="0" destOrd="0" parTransId="{097C658B-EBA7-4FA0-9B9C-B19EC3AE0D81}" sibTransId="{00965255-0A36-47A9-BF3E-CD17784D4087}"/>
    <dgm:cxn modelId="{F0315094-FC24-4AB4-A5D0-FE30CA6C4A7F}" type="presOf" srcId="{E8BB8D82-2509-4E89-9B49-5BA29BE91966}" destId="{477D0EF3-575A-4B54-8E8D-FC7EA4542C03}" srcOrd="1" destOrd="0" presId="urn:microsoft.com/office/officeart/2008/layout/HorizontalMultiLevelHierarchy"/>
    <dgm:cxn modelId="{F46B3CBF-B080-4179-8AE5-CE3DB5CD89AC}" type="presOf" srcId="{241F678C-CD9A-4B5C-A8B3-BCA770593390}" destId="{C4B04040-BEF9-4D74-A49B-091B885E0CAF}" srcOrd="0" destOrd="0" presId="urn:microsoft.com/office/officeart/2008/layout/HorizontalMultiLevelHierarchy"/>
    <dgm:cxn modelId="{6A769AF8-949F-4918-9A4F-D210F4C1F0CA}" type="presOf" srcId="{627156A9-CD38-4FCF-A458-A2555E99381A}" destId="{2A61E58E-BB7F-44E8-B4A2-E9E24ADE0620}" srcOrd="0" destOrd="0" presId="urn:microsoft.com/office/officeart/2008/layout/HorizontalMultiLevelHierarchy"/>
    <dgm:cxn modelId="{2C3FBB30-1461-4703-AEE9-2E5571EC115A}" type="presOf" srcId="{B4A69F0C-2625-4589-8539-7005B0F8FDA2}" destId="{CB772623-1219-4AB0-9E23-266509EBA57F}" srcOrd="1" destOrd="0" presId="urn:microsoft.com/office/officeart/2008/layout/HorizontalMultiLevelHierarchy"/>
    <dgm:cxn modelId="{76D969D7-A9A1-4A86-94A0-2C43114D44AF}" type="presOf" srcId="{B4A69F0C-2625-4589-8539-7005B0F8FDA2}" destId="{4664EB42-DAE4-4F39-9B93-EAA4B0F259F4}" srcOrd="0" destOrd="0" presId="urn:microsoft.com/office/officeart/2008/layout/HorizontalMultiLevelHierarchy"/>
    <dgm:cxn modelId="{2D972312-5493-4177-9078-16308719B930}" type="presOf" srcId="{7E9F8B0B-2D2F-4AB2-B829-3EEA5D60E679}" destId="{CFF7C5DD-0BD4-4F7B-812C-33E76F1A4CAF}" srcOrd="0" destOrd="0" presId="urn:microsoft.com/office/officeart/2008/layout/HorizontalMultiLevelHierarchy"/>
    <dgm:cxn modelId="{08A2BB47-1543-4AD4-BEA4-596CFACC4B63}" type="presOf" srcId="{662293BE-70A5-4B7E-8474-ADA20A700688}" destId="{8C16FDAA-64E3-41CC-85B7-D771362E59AD}" srcOrd="1" destOrd="0" presId="urn:microsoft.com/office/officeart/2008/layout/HorizontalMultiLevelHierarchy"/>
    <dgm:cxn modelId="{6823E297-3C6A-4BE1-AB18-BB7521E6DB40}" type="presOf" srcId="{627156A9-CD38-4FCF-A458-A2555E99381A}" destId="{F308AE29-BCC7-4E63-AA89-CEEADFC39F1B}" srcOrd="1" destOrd="0" presId="urn:microsoft.com/office/officeart/2008/layout/HorizontalMultiLevelHierarchy"/>
    <dgm:cxn modelId="{4D808B59-6804-4261-A88A-BFFBACC19F1C}" srcId="{7E9F8B0B-2D2F-4AB2-B829-3EEA5D60E679}" destId="{EC13743F-9AD6-4FDC-92C3-ED08BCDCC772}" srcOrd="2" destOrd="0" parTransId="{662293BE-70A5-4B7E-8474-ADA20A700688}" sibTransId="{87ED6B63-EC61-4F9B-BC96-CDC915491A30}"/>
    <dgm:cxn modelId="{8EC8504D-59A8-4677-951A-DBC67DD9CFDD}" srcId="{7E9F8B0B-2D2F-4AB2-B829-3EEA5D60E679}" destId="{F3246052-57A0-4D74-BA33-257C62225FCE}" srcOrd="1" destOrd="0" parTransId="{627156A9-CD38-4FCF-A458-A2555E99381A}" sibTransId="{3775516A-4A0D-4A49-9093-644E3510966D}"/>
    <dgm:cxn modelId="{760CC095-5369-444C-9D82-43F5A9326E6A}" type="presOf" srcId="{F3246052-57A0-4D74-BA33-257C62225FCE}" destId="{2698365E-9403-4C15-8444-F274D5BF8E20}" srcOrd="0" destOrd="0" presId="urn:microsoft.com/office/officeart/2008/layout/HorizontalMultiLevelHierarchy"/>
    <dgm:cxn modelId="{EB2174A4-4FD0-4112-9FCA-C275788F751F}" type="presParOf" srcId="{C4B04040-BEF9-4D74-A49B-091B885E0CAF}" destId="{52DC989E-58F6-4D87-AAFD-B6E795103A5A}" srcOrd="0" destOrd="0" presId="urn:microsoft.com/office/officeart/2008/layout/HorizontalMultiLevelHierarchy"/>
    <dgm:cxn modelId="{E135D9AD-A4DD-45C7-92F0-69122FECBB53}" type="presParOf" srcId="{52DC989E-58F6-4D87-AAFD-B6E795103A5A}" destId="{CFF7C5DD-0BD4-4F7B-812C-33E76F1A4CAF}" srcOrd="0" destOrd="0" presId="urn:microsoft.com/office/officeart/2008/layout/HorizontalMultiLevelHierarchy"/>
    <dgm:cxn modelId="{9835D6FA-6DF3-4CFB-B760-18B8F1466A74}" type="presParOf" srcId="{52DC989E-58F6-4D87-AAFD-B6E795103A5A}" destId="{612EDA38-96A5-471B-85C2-C6D8109F8795}" srcOrd="1" destOrd="0" presId="urn:microsoft.com/office/officeart/2008/layout/HorizontalMultiLevelHierarchy"/>
    <dgm:cxn modelId="{665F0CB2-D36B-4A2B-9827-7992000EDABD}" type="presParOf" srcId="{612EDA38-96A5-471B-85C2-C6D8109F8795}" destId="{4664EB42-DAE4-4F39-9B93-EAA4B0F259F4}" srcOrd="0" destOrd="0" presId="urn:microsoft.com/office/officeart/2008/layout/HorizontalMultiLevelHierarchy"/>
    <dgm:cxn modelId="{48F2C36C-CFA7-4781-BBB4-A7DCAA0BCDEC}" type="presParOf" srcId="{4664EB42-DAE4-4F39-9B93-EAA4B0F259F4}" destId="{CB772623-1219-4AB0-9E23-266509EBA57F}" srcOrd="0" destOrd="0" presId="urn:microsoft.com/office/officeart/2008/layout/HorizontalMultiLevelHierarchy"/>
    <dgm:cxn modelId="{94FDB7FD-F65F-4939-958C-C31382CF4F29}" type="presParOf" srcId="{612EDA38-96A5-471B-85C2-C6D8109F8795}" destId="{48EC90BC-DD60-4F96-A02C-199C4B743977}" srcOrd="1" destOrd="0" presId="urn:microsoft.com/office/officeart/2008/layout/HorizontalMultiLevelHierarchy"/>
    <dgm:cxn modelId="{EB1159E0-F5DC-4500-9F8F-EAF325EB93F8}" type="presParOf" srcId="{48EC90BC-DD60-4F96-A02C-199C4B743977}" destId="{EC078E75-4DF8-4249-89A4-191237D38516}" srcOrd="0" destOrd="0" presId="urn:microsoft.com/office/officeart/2008/layout/HorizontalMultiLevelHierarchy"/>
    <dgm:cxn modelId="{A3AB10E0-D9A2-4355-8A8F-B41C31F54AE8}" type="presParOf" srcId="{48EC90BC-DD60-4F96-A02C-199C4B743977}" destId="{3D4F4FF6-F365-44A6-9593-5D748BD36E7E}" srcOrd="1" destOrd="0" presId="urn:microsoft.com/office/officeart/2008/layout/HorizontalMultiLevelHierarchy"/>
    <dgm:cxn modelId="{D9F2F08D-59EB-4992-BA80-AB93087528F5}" type="presParOf" srcId="{612EDA38-96A5-471B-85C2-C6D8109F8795}" destId="{2A61E58E-BB7F-44E8-B4A2-E9E24ADE0620}" srcOrd="2" destOrd="0" presId="urn:microsoft.com/office/officeart/2008/layout/HorizontalMultiLevelHierarchy"/>
    <dgm:cxn modelId="{30F85DBD-9694-480F-BA80-FDDF55829EB9}" type="presParOf" srcId="{2A61E58E-BB7F-44E8-B4A2-E9E24ADE0620}" destId="{F308AE29-BCC7-4E63-AA89-CEEADFC39F1B}" srcOrd="0" destOrd="0" presId="urn:microsoft.com/office/officeart/2008/layout/HorizontalMultiLevelHierarchy"/>
    <dgm:cxn modelId="{A5414165-5F17-4DBB-93A4-A0788DB1169E}" type="presParOf" srcId="{612EDA38-96A5-471B-85C2-C6D8109F8795}" destId="{78B9E180-3149-4DEE-8F64-B6892711FCC6}" srcOrd="3" destOrd="0" presId="urn:microsoft.com/office/officeart/2008/layout/HorizontalMultiLevelHierarchy"/>
    <dgm:cxn modelId="{2FE9DF47-0DFC-4D7B-8CF6-599E65FBF496}" type="presParOf" srcId="{78B9E180-3149-4DEE-8F64-B6892711FCC6}" destId="{2698365E-9403-4C15-8444-F274D5BF8E20}" srcOrd="0" destOrd="0" presId="urn:microsoft.com/office/officeart/2008/layout/HorizontalMultiLevelHierarchy"/>
    <dgm:cxn modelId="{DA951789-1749-4075-A8DD-D757A52C6ABC}" type="presParOf" srcId="{78B9E180-3149-4DEE-8F64-B6892711FCC6}" destId="{DBDBDDCE-B623-45E8-B704-F271175AF3DA}" srcOrd="1" destOrd="0" presId="urn:microsoft.com/office/officeart/2008/layout/HorizontalMultiLevelHierarchy"/>
    <dgm:cxn modelId="{D6AE5D7A-2F65-4B86-89F4-6C3CB5C3E88D}" type="presParOf" srcId="{612EDA38-96A5-471B-85C2-C6D8109F8795}" destId="{94899EEA-7F91-4D29-8877-53798A37469B}" srcOrd="4" destOrd="0" presId="urn:microsoft.com/office/officeart/2008/layout/HorizontalMultiLevelHierarchy"/>
    <dgm:cxn modelId="{415BB179-7044-4E23-A499-316BDAB61C49}" type="presParOf" srcId="{94899EEA-7F91-4D29-8877-53798A37469B}" destId="{8C16FDAA-64E3-41CC-85B7-D771362E59AD}" srcOrd="0" destOrd="0" presId="urn:microsoft.com/office/officeart/2008/layout/HorizontalMultiLevelHierarchy"/>
    <dgm:cxn modelId="{D5976FDE-AA5A-47EB-BFEE-B5B988FD68E3}" type="presParOf" srcId="{612EDA38-96A5-471B-85C2-C6D8109F8795}" destId="{FC0E186F-5F18-4A3A-8665-15AB59F9A0EE}" srcOrd="5" destOrd="0" presId="urn:microsoft.com/office/officeart/2008/layout/HorizontalMultiLevelHierarchy"/>
    <dgm:cxn modelId="{5BD6BA7A-76A9-4B66-8999-04720DFBD978}" type="presParOf" srcId="{FC0E186F-5F18-4A3A-8665-15AB59F9A0EE}" destId="{4A437793-8D54-4490-ADB4-C27FCFDCABEE}" srcOrd="0" destOrd="0" presId="urn:microsoft.com/office/officeart/2008/layout/HorizontalMultiLevelHierarchy"/>
    <dgm:cxn modelId="{0834E8F3-E641-4013-9835-E4D212E6CBBC}" type="presParOf" srcId="{FC0E186F-5F18-4A3A-8665-15AB59F9A0EE}" destId="{874DA2A0-D4CD-4C50-A14C-1F0721026706}" srcOrd="1" destOrd="0" presId="urn:microsoft.com/office/officeart/2008/layout/HorizontalMultiLevelHierarchy"/>
    <dgm:cxn modelId="{834FA9CF-3A5B-4115-BE6A-1495D66D4B8C}" type="presParOf" srcId="{612EDA38-96A5-471B-85C2-C6D8109F8795}" destId="{794042DB-D246-4531-9F67-6CCB896F9BD1}" srcOrd="6" destOrd="0" presId="urn:microsoft.com/office/officeart/2008/layout/HorizontalMultiLevelHierarchy"/>
    <dgm:cxn modelId="{F88B0908-2EA8-48BD-8573-468A9EC46D59}" type="presParOf" srcId="{794042DB-D246-4531-9F67-6CCB896F9BD1}" destId="{477D0EF3-575A-4B54-8E8D-FC7EA4542C03}" srcOrd="0" destOrd="0" presId="urn:microsoft.com/office/officeart/2008/layout/HorizontalMultiLevelHierarchy"/>
    <dgm:cxn modelId="{C7859D73-BB94-44E0-9D6B-4F50C658DFB2}" type="presParOf" srcId="{612EDA38-96A5-471B-85C2-C6D8109F8795}" destId="{EA3B61CF-7A68-4063-A374-CF7387472580}" srcOrd="7" destOrd="0" presId="urn:microsoft.com/office/officeart/2008/layout/HorizontalMultiLevelHierarchy"/>
    <dgm:cxn modelId="{EE1A11C7-3A00-45D6-87D4-08D3D13C7669}" type="presParOf" srcId="{EA3B61CF-7A68-4063-A374-CF7387472580}" destId="{9A4CAFAB-1001-4D50-A7CE-8DD029B10A1A}" srcOrd="0" destOrd="0" presId="urn:microsoft.com/office/officeart/2008/layout/HorizontalMultiLevelHierarchy"/>
    <dgm:cxn modelId="{AB8A7248-AC26-402A-83EA-161FA4AB301E}" type="presParOf" srcId="{EA3B61CF-7A68-4063-A374-CF7387472580}" destId="{6CEBFD97-37E9-47C2-946A-E5FA16944FEF}"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08665D-072D-401A-98F2-9537E1C8830E}"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ru-RU"/>
        </a:p>
      </dgm:t>
    </dgm:pt>
    <dgm:pt modelId="{BE865A22-BEDB-4699-94B7-CD6C3F89552D}">
      <dgm:prSet phldrT="[Текст]" custT="1"/>
      <dgm:spPr/>
      <dgm:t>
        <a:bodyPr/>
        <a:lstStyle/>
        <a:p>
          <a:r>
            <a:rPr lang="en-US" sz="1800" dirty="0" smtClean="0">
              <a:latin typeface="Times New Roman" panose="02020603050405020304" pitchFamily="18" charset="0"/>
              <a:cs typeface="Times New Roman" panose="02020603050405020304" pitchFamily="18" charset="0"/>
            </a:rPr>
            <a:t>DevOps</a:t>
          </a:r>
          <a:endParaRPr lang="ru-RU" sz="1800" dirty="0"/>
        </a:p>
      </dgm:t>
    </dgm:pt>
    <dgm:pt modelId="{1167926D-A79A-4B53-A921-99EA6A97636F}" type="parTrans" cxnId="{42A073E1-6DA0-4BAE-938D-3FA0642F79F5}">
      <dgm:prSet/>
      <dgm:spPr/>
      <dgm:t>
        <a:bodyPr/>
        <a:lstStyle/>
        <a:p>
          <a:endParaRPr lang="ru-RU" sz="1600"/>
        </a:p>
      </dgm:t>
    </dgm:pt>
    <dgm:pt modelId="{CB5FD079-91D3-46C8-838A-5E2BE1B11A53}" type="sibTrans" cxnId="{42A073E1-6DA0-4BAE-938D-3FA0642F79F5}">
      <dgm:prSet/>
      <dgm:spPr/>
      <dgm:t>
        <a:bodyPr/>
        <a:lstStyle/>
        <a:p>
          <a:endParaRPr lang="ru-RU" sz="1600"/>
        </a:p>
      </dgm:t>
    </dgm:pt>
    <dgm:pt modelId="{8DC81E32-529F-427E-A09E-92CB78D821AC}">
      <dgm:prSet phldrT="[Текст]" custT="1"/>
      <dgm:spPr/>
      <dgm:t>
        <a:bodyPr/>
        <a:lstStyle/>
        <a:p>
          <a:pPr lvl="0" defTabSz="533400" rtl="0">
            <a:lnSpc>
              <a:spcPct val="90000"/>
            </a:lnSpc>
            <a:spcBef>
              <a:spcPct val="0"/>
            </a:spcBef>
            <a:spcAft>
              <a:spcPct val="35000"/>
            </a:spcAft>
          </a:pPr>
          <a:r>
            <a:rPr lang="ru-RU" sz="1200" dirty="0" smtClean="0">
              <a:solidFill>
                <a:srgbClr val="000000"/>
              </a:solidFill>
              <a:latin typeface="Arial" panose="020B0604020202020204" pitchFamily="34" charset="0"/>
              <a:cs typeface="Arial" panose="020B0604020202020204" pitchFamily="34" charset="0"/>
            </a:rPr>
            <a:t>- </a:t>
          </a:r>
          <a:r>
            <a:rPr lang="en-US" sz="1200" dirty="0" err="1" smtClean="0">
              <a:solidFill>
                <a:srgbClr val="000000"/>
              </a:solidFill>
              <a:latin typeface="Arial" panose="020B0604020202020204" pitchFamily="34" charset="0"/>
              <a:cs typeface="Arial" panose="020B0604020202020204" pitchFamily="34" charset="0"/>
            </a:rPr>
            <a:t>DevOps </a:t>
          </a:r>
          <a:r>
            <a:rPr lang="ru-RU" sz="1200" dirty="0" smtClean="0">
              <a:solidFill>
                <a:srgbClr val="000000"/>
              </a:solidFill>
              <a:latin typeface="Arial" panose="020B0604020202020204" pitchFamily="34" charset="0"/>
              <a:cs typeface="Arial" panose="020B0604020202020204" pitchFamily="34" charset="0"/>
            </a:rPr>
            <a:t>engineering</a:t>
          </a:r>
        </a:p>
        <a:p>
          <a:pPr lvl="0" defTabSz="533400" rtl="0">
            <a:lnSpc>
              <a:spcPct val="90000"/>
            </a:lnSpc>
            <a:spcBef>
              <a:spcPct val="0"/>
            </a:spcBef>
            <a:spcAft>
              <a:spcPct val="35000"/>
            </a:spcAft>
          </a:pPr>
          <a:r>
            <a:rPr lang="ru-RU" sz="1200" dirty="0" smtClean="0">
              <a:solidFill>
                <a:srgbClr val="000000"/>
              </a:solidFill>
              <a:latin typeface="Arial" panose="020B0604020202020204" pitchFamily="34" charset="0"/>
              <a:cs typeface="Arial" panose="020B0604020202020204" pitchFamily="34" charset="0"/>
            </a:rPr>
            <a:t>- Design Patterns</a:t>
          </a:r>
        </a:p>
        <a:p>
          <a:pPr lvl="0" defTabSz="533400" rtl="0">
            <a:lnSpc>
              <a:spcPct val="90000"/>
            </a:lnSpc>
            <a:spcBef>
              <a:spcPct val="0"/>
            </a:spcBef>
            <a:spcAft>
              <a:spcPct val="35000"/>
            </a:spcAft>
          </a:pPr>
          <a:r>
            <a:rPr lang="ru-RU" sz="1200" dirty="0" smtClean="0">
              <a:solidFill>
                <a:srgbClr val="000000"/>
              </a:solidFill>
              <a:latin typeface="Arial" panose="020B0604020202020204" pitchFamily="34" charset="0"/>
              <a:cs typeface="Arial" panose="020B0604020202020204" pitchFamily="34" charset="0"/>
            </a:rPr>
            <a:t>- </a:t>
          </a:r>
          <a:r>
            <a:rPr lang="ru-RU" sz="1200" dirty="0" err="1" smtClean="0">
              <a:solidFill>
                <a:srgbClr val="000000"/>
              </a:solidFill>
              <a:latin typeface="Arial" panose="020B0604020202020204" pitchFamily="34" charset="0"/>
              <a:cs typeface="Arial" panose="020B0604020202020204" pitchFamily="34" charset="0"/>
            </a:rPr>
            <a:t>Startups </a:t>
          </a:r>
          <a:r>
            <a:rPr lang="ru-RU" sz="1200" dirty="0" smtClean="0">
              <a:solidFill>
                <a:srgbClr val="000000"/>
              </a:solidFill>
              <a:latin typeface="Arial" panose="020B0604020202020204" pitchFamily="34" charset="0"/>
              <a:cs typeface="Arial" panose="020B0604020202020204" pitchFamily="34" charset="0"/>
            </a:rPr>
            <a:t>and tech </a:t>
          </a:r>
          <a:r>
            <a:rPr lang="ru-RU" sz="1200" dirty="0" err="1" smtClean="0">
              <a:solidFill>
                <a:srgbClr val="000000"/>
              </a:solidFill>
              <a:latin typeface="Arial" panose="020B0604020202020204" pitchFamily="34" charset="0"/>
              <a:cs typeface="Arial" panose="020B0604020202020204" pitchFamily="34" charset="0"/>
            </a:rPr>
            <a:t>entrepreneurship</a:t>
          </a:r>
          <a:endParaRPr lang="ru-RU" sz="1200" dirty="0" smtClean="0">
            <a:solidFill>
              <a:srgbClr val="000000"/>
            </a:solidFill>
            <a:latin typeface="Arial" panose="020B0604020202020204" pitchFamily="34" charset="0"/>
            <a:cs typeface="Arial" panose="020B0604020202020204" pitchFamily="34" charset="0"/>
          </a:endParaRPr>
        </a:p>
        <a:p>
          <a:pPr lvl="0" defTabSz="533400" rtl="0">
            <a:lnSpc>
              <a:spcPct val="90000"/>
            </a:lnSpc>
            <a:spcBef>
              <a:spcPct val="0"/>
            </a:spcBef>
            <a:spcAft>
              <a:spcPct val="35000"/>
            </a:spcAft>
          </a:pPr>
          <a:r>
            <a:rPr lang="ru-RU" sz="1200" dirty="0" smtClean="0">
              <a:solidFill>
                <a:srgbClr val="000000"/>
              </a:solidFill>
              <a:latin typeface="Arial" panose="020B0604020202020204" pitchFamily="34" charset="0"/>
              <a:cs typeface="Arial" panose="020B0604020202020204" pitchFamily="34" charset="0"/>
            </a:rPr>
            <a:t>- Virtualization and containerization systems</a:t>
          </a:r>
        </a:p>
        <a:p>
          <a:pPr lvl="0" defTabSz="533400" rtl="0">
            <a:lnSpc>
              <a:spcPct val="90000"/>
            </a:lnSpc>
            <a:spcBef>
              <a:spcPct val="0"/>
            </a:spcBef>
            <a:spcAft>
              <a:spcPct val="35000"/>
            </a:spcAft>
          </a:pPr>
          <a:r>
            <a:rPr lang="ru-RU" sz="1200" dirty="0" smtClean="0">
              <a:solidFill>
                <a:srgbClr val="000000"/>
              </a:solidFill>
              <a:latin typeface="Arial" panose="020B0604020202020204" pitchFamily="34" charset="0"/>
              <a:cs typeface="Arial" panose="020B0604020202020204" pitchFamily="34" charset="0"/>
            </a:rPr>
            <a:t>- System design</a:t>
          </a:r>
        </a:p>
        <a:p>
          <a:pPr marL="0" marR="0" lvl="0" indent="0"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00000"/>
              </a:solidFill>
              <a:latin typeface="Arial" panose="020B0604020202020204" pitchFamily="34" charset="0"/>
              <a:cs typeface="Arial" panose="020B0604020202020204" pitchFamily="34" charset="0"/>
            </a:rPr>
            <a:t>- Database and </a:t>
          </a:r>
          <a:r>
            <a:rPr lang="en-US" sz="1200" dirty="0" smtClean="0">
              <a:solidFill>
                <a:srgbClr val="000000"/>
              </a:solidFill>
              <a:latin typeface="Arial" panose="020B0604020202020204" pitchFamily="34" charset="0"/>
              <a:cs typeface="Arial" panose="020B0604020202020204" pitchFamily="34" charset="0"/>
            </a:rPr>
            <a:t>web </a:t>
          </a:r>
          <a:r>
            <a:rPr lang="kk-KZ" sz="1200" dirty="0" smtClean="0">
              <a:solidFill>
                <a:srgbClr val="000000"/>
              </a:solidFill>
              <a:latin typeface="Arial" panose="020B0604020202020204" pitchFamily="34" charset="0"/>
              <a:cs typeface="Arial" panose="020B0604020202020204" pitchFamily="34" charset="0"/>
            </a:rPr>
            <a:t>service </a:t>
          </a:r>
          <a:r>
            <a:rPr lang="ru-RU" sz="1200" dirty="0" smtClean="0">
              <a:solidFill>
                <a:srgbClr val="000000"/>
              </a:solidFill>
              <a:latin typeface="Arial" panose="020B0604020202020204" pitchFamily="34" charset="0"/>
              <a:cs typeface="Arial" panose="020B0604020202020204" pitchFamily="34" charset="0"/>
            </a:rPr>
            <a:t>development</a:t>
          </a:r>
        </a:p>
        <a:p>
          <a:pPr marL="0" marR="0" lvl="0" indent="0"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00000"/>
              </a:solidFill>
              <a:latin typeface="Arial" panose="020B0604020202020204" pitchFamily="34" charset="0"/>
              <a:cs typeface="Arial" panose="020B0604020202020204" pitchFamily="34" charset="0"/>
            </a:rPr>
            <a:t>- </a:t>
          </a:r>
          <a:r>
            <a:rPr lang="en-US" sz="1200" dirty="0" smtClean="0">
              <a:solidFill>
                <a:srgbClr val="000000"/>
              </a:solidFill>
              <a:latin typeface="Arial" panose="020B0604020202020204" pitchFamily="34" charset="0"/>
              <a:cs typeface="Arial" panose="020B0604020202020204" pitchFamily="34" charset="0"/>
            </a:rPr>
            <a:t>AI </a:t>
          </a:r>
          <a:r>
            <a:rPr lang="ru-RU" sz="1200" dirty="0" smtClean="0">
              <a:solidFill>
                <a:srgbClr val="000000"/>
              </a:solidFill>
              <a:latin typeface="Arial" panose="020B0604020202020204" pitchFamily="34" charset="0"/>
              <a:cs typeface="Arial" panose="020B0604020202020204" pitchFamily="34" charset="0"/>
            </a:rPr>
            <a:t>and machine learning</a:t>
          </a:r>
          <a:endParaRPr lang="ru-RU" sz="1800" dirty="0"/>
        </a:p>
      </dgm:t>
    </dgm:pt>
    <dgm:pt modelId="{C3897723-57E7-447E-9DD9-7D35C6E4E459}" type="parTrans" cxnId="{DD837D6D-8718-46CC-ACF9-5C8DCDB1E15D}">
      <dgm:prSet/>
      <dgm:spPr/>
      <dgm:t>
        <a:bodyPr/>
        <a:lstStyle/>
        <a:p>
          <a:endParaRPr lang="ru-RU" sz="1600"/>
        </a:p>
      </dgm:t>
    </dgm:pt>
    <dgm:pt modelId="{7A0E89E2-008C-41D0-A23E-D4658515BCD3}" type="sibTrans" cxnId="{DD837D6D-8718-46CC-ACF9-5C8DCDB1E15D}">
      <dgm:prSet/>
      <dgm:spPr/>
      <dgm:t>
        <a:bodyPr/>
        <a:lstStyle/>
        <a:p>
          <a:endParaRPr lang="ru-RU" sz="1600"/>
        </a:p>
      </dgm:t>
    </dgm:pt>
    <dgm:pt modelId="{BE2D015E-25B8-4668-ACA8-D07F8F3C6C49}">
      <dgm:prSet phldrT="[Текст]" custT="1"/>
      <dgm:spPr/>
      <dgm:t>
        <a:bodyPr/>
        <a:lstStyle/>
        <a:p>
          <a:r>
            <a:rPr lang="ru-RU" sz="1800" dirty="0" smtClean="0">
              <a:latin typeface="Times New Roman" panose="02020603050405020304" pitchFamily="18" charset="0"/>
              <a:cs typeface="Times New Roman" panose="02020603050405020304" pitchFamily="18" charset="0"/>
            </a:rPr>
            <a:t>Business analytics and IT project management</a:t>
          </a:r>
          <a:endParaRPr lang="ru-RU" sz="1800" dirty="0"/>
        </a:p>
      </dgm:t>
    </dgm:pt>
    <dgm:pt modelId="{15DA09F6-2B0A-42B1-B712-18BA3C5A035B}" type="parTrans" cxnId="{AC595ED9-D79C-4A9E-A9FC-B687DC46197E}">
      <dgm:prSet/>
      <dgm:spPr/>
      <dgm:t>
        <a:bodyPr/>
        <a:lstStyle/>
        <a:p>
          <a:endParaRPr lang="ru-RU" sz="1600"/>
        </a:p>
      </dgm:t>
    </dgm:pt>
    <dgm:pt modelId="{41BBDEAB-B850-4E67-9F73-5BB032745A41}" type="sibTrans" cxnId="{AC595ED9-D79C-4A9E-A9FC-B687DC46197E}">
      <dgm:prSet/>
      <dgm:spPr/>
      <dgm:t>
        <a:bodyPr/>
        <a:lstStyle/>
        <a:p>
          <a:endParaRPr lang="ru-RU" sz="1600"/>
        </a:p>
      </dgm:t>
    </dgm:pt>
    <dgm:pt modelId="{11160348-8D10-4FC0-86DE-3A96F9F01730}">
      <dgm:prSet phldrT="[Текст]" custT="1"/>
      <dgm:spPr/>
      <dgm:t>
        <a:bodyPr/>
        <a:lstStyle/>
        <a:p>
          <a:pPr marL="0" marR="0" lvl="0" indent="0" defTabSz="533400" rtl="0" eaLnBrk="1" fontAlgn="auto" latinLnBrk="0" hangingPunct="1">
            <a:lnSpc>
              <a:spcPct val="90000"/>
            </a:lnSpc>
            <a:spcBef>
              <a:spcPct val="0"/>
            </a:spcBef>
            <a:spcAft>
              <a:spcPct val="35000"/>
            </a:spcAft>
            <a:buClrTx/>
            <a:buSzTx/>
            <a:buFontTx/>
            <a:buNone/>
            <a:tabLst/>
            <a:defRPr/>
          </a:pPr>
          <a:r>
            <a:rPr lang="ru-RU" sz="1200" dirty="0" smtClean="0">
              <a:solidFill>
                <a:srgbClr val="000000"/>
              </a:solidFill>
              <a:latin typeface="Arial" panose="020B0604020202020204" pitchFamily="34" charset="0"/>
              <a:cs typeface="Arial" panose="020B0604020202020204" pitchFamily="34" charset="0"/>
            </a:rPr>
            <a:t>- Data visualization and reporting</a:t>
          </a:r>
        </a:p>
        <a:p>
          <a:pPr marL="0" marR="0" lvl="0" indent="0" defTabSz="533400" rtl="0" eaLnBrk="1" fontAlgn="auto" latinLnBrk="0" hangingPunct="1">
            <a:lnSpc>
              <a:spcPct val="90000"/>
            </a:lnSpc>
            <a:spcBef>
              <a:spcPct val="0"/>
            </a:spcBef>
            <a:spcAft>
              <a:spcPct val="35000"/>
            </a:spcAft>
            <a:buClrTx/>
            <a:buSzTx/>
            <a:buFontTx/>
            <a:buNone/>
            <a:tabLst/>
            <a:defRPr/>
          </a:pPr>
          <a:r>
            <a:rPr lang="ru-RU" sz="1200" dirty="0" smtClean="0">
              <a:solidFill>
                <a:srgbClr val="000000"/>
              </a:solidFill>
              <a:latin typeface="Arial" panose="020B0604020202020204" pitchFamily="34" charset="0"/>
              <a:cs typeface="Arial" panose="020B0604020202020204" pitchFamily="34" charset="0"/>
            </a:rPr>
            <a:t>- Business process analysis</a:t>
          </a:r>
        </a:p>
        <a:p>
          <a:pPr marL="0" marR="0" lvl="0" indent="0" defTabSz="533400" rtl="0" eaLnBrk="1" fontAlgn="auto" latinLnBrk="0" hangingPunct="1">
            <a:lnSpc>
              <a:spcPct val="90000"/>
            </a:lnSpc>
            <a:spcBef>
              <a:spcPct val="0"/>
            </a:spcBef>
            <a:spcAft>
              <a:spcPct val="35000"/>
            </a:spcAft>
            <a:buClrTx/>
            <a:buSzTx/>
            <a:buFontTx/>
            <a:buNone/>
            <a:tabLst/>
            <a:defRPr/>
          </a:pPr>
          <a:r>
            <a:rPr lang="ru-RU" sz="1200" dirty="0" smtClean="0">
              <a:solidFill>
                <a:srgbClr val="000000"/>
              </a:solidFill>
              <a:latin typeface="Arial" panose="020B0604020202020204" pitchFamily="34" charset="0"/>
              <a:cs typeface="Arial" panose="020B0604020202020204" pitchFamily="34" charset="0"/>
            </a:rPr>
            <a:t>- Business process modeling</a:t>
          </a:r>
        </a:p>
        <a:p>
          <a:pPr marL="0" marR="0" lvl="0" indent="0" defTabSz="533400" rtl="0" eaLnBrk="1" fontAlgn="auto" latinLnBrk="0" hangingPunct="1">
            <a:lnSpc>
              <a:spcPct val="90000"/>
            </a:lnSpc>
            <a:spcBef>
              <a:spcPct val="0"/>
            </a:spcBef>
            <a:spcAft>
              <a:spcPct val="35000"/>
            </a:spcAft>
            <a:buClrTx/>
            <a:buSzTx/>
            <a:buFontTx/>
            <a:buNone/>
            <a:tabLst/>
            <a:defRPr/>
          </a:pPr>
          <a:r>
            <a:rPr lang="ru-RU" sz="1200" dirty="0" smtClean="0">
              <a:solidFill>
                <a:srgbClr val="000000"/>
              </a:solidFill>
              <a:latin typeface="Arial" panose="020B0604020202020204" pitchFamily="34" charset="0"/>
              <a:cs typeface="Arial" panose="020B0604020202020204" pitchFamily="34" charset="0"/>
            </a:rPr>
            <a:t>- Business modeling</a:t>
          </a:r>
          <a:endParaRPr lang="en-US" sz="1200" dirty="0" smtClean="0">
            <a:solidFill>
              <a:srgbClr val="000000"/>
            </a:solidFill>
            <a:latin typeface="Arial" panose="020B0604020202020204" pitchFamily="34" charset="0"/>
            <a:cs typeface="Arial" panose="020B0604020202020204" pitchFamily="34" charset="0"/>
          </a:endParaRPr>
        </a:p>
        <a:p>
          <a:pPr marL="0" marR="0" lvl="0" indent="0" defTabSz="533400" rtl="0" eaLnBrk="1" fontAlgn="auto" latinLnBrk="0" hangingPunct="1">
            <a:lnSpc>
              <a:spcPct val="90000"/>
            </a:lnSpc>
            <a:spcBef>
              <a:spcPct val="0"/>
            </a:spcBef>
            <a:spcAft>
              <a:spcPct val="35000"/>
            </a:spcAft>
            <a:buClrTx/>
            <a:buSzTx/>
            <a:buFontTx/>
            <a:buNone/>
            <a:tabLst/>
            <a:defRPr/>
          </a:pPr>
          <a:r>
            <a:rPr lang="en-US" sz="1200" dirty="0" smtClean="0">
              <a:solidFill>
                <a:srgbClr val="000000"/>
              </a:solidFill>
              <a:latin typeface="Arial" panose="020B0604020202020204" pitchFamily="34" charset="0"/>
              <a:cs typeface="Arial" panose="020B0604020202020204" pitchFamily="34" charset="0"/>
            </a:rPr>
            <a:t>- </a:t>
          </a:r>
          <a:r>
            <a:rPr lang="kk-KZ" sz="1200" dirty="0" smtClean="0">
              <a:solidFill>
                <a:srgbClr val="000000"/>
              </a:solidFill>
              <a:latin typeface="Arial" panose="020B0604020202020204" pitchFamily="34" charset="0"/>
              <a:cs typeface="Arial" panose="020B0604020202020204" pitchFamily="34" charset="0"/>
            </a:rPr>
            <a:t>Business process automation</a:t>
          </a:r>
          <a:endParaRPr lang="ru-RU" sz="1200" dirty="0" smtClean="0">
            <a:solidFill>
              <a:srgbClr val="000000"/>
            </a:solidFill>
            <a:latin typeface="Arial" panose="020B0604020202020204" pitchFamily="34" charset="0"/>
            <a:cs typeface="Arial" panose="020B0604020202020204" pitchFamily="34" charset="0"/>
          </a:endParaRPr>
        </a:p>
        <a:p>
          <a:pPr lvl="0" defTabSz="533400" rtl="0">
            <a:lnSpc>
              <a:spcPct val="90000"/>
            </a:lnSpc>
            <a:spcBef>
              <a:spcPct val="0"/>
            </a:spcBef>
            <a:spcAft>
              <a:spcPct val="35000"/>
            </a:spcAft>
          </a:pPr>
          <a:r>
            <a:rPr lang="ru-RU" sz="1200" dirty="0" smtClean="0">
              <a:solidFill>
                <a:srgbClr val="000000"/>
              </a:solidFill>
              <a:latin typeface="Arial" panose="020B0604020202020204" pitchFamily="34" charset="0"/>
              <a:cs typeface="Arial" panose="020B0604020202020204" pitchFamily="34" charset="0"/>
            </a:rPr>
            <a:t>- </a:t>
          </a:r>
          <a:r>
            <a:rPr lang="en-US" sz="1200" dirty="0" smtClean="0">
              <a:solidFill>
                <a:srgbClr val="000000"/>
              </a:solidFill>
              <a:latin typeface="Arial" panose="020B0604020202020204" pitchFamily="34" charset="0"/>
              <a:cs typeface="Arial" panose="020B0604020202020204" pitchFamily="34" charset="0"/>
            </a:rPr>
            <a:t>IT </a:t>
          </a:r>
          <a:r>
            <a:rPr lang="ru-RU" sz="1200" dirty="0" smtClean="0">
              <a:solidFill>
                <a:srgbClr val="000000"/>
              </a:solidFill>
              <a:latin typeface="Arial" panose="020B0604020202020204" pitchFamily="34" charset="0"/>
              <a:cs typeface="Arial" panose="020B0604020202020204" pitchFamily="34" charset="0"/>
            </a:rPr>
            <a:t>project management</a:t>
          </a:r>
        </a:p>
      </dgm:t>
    </dgm:pt>
    <dgm:pt modelId="{2DA5E7C9-35E8-476C-BA57-0FD8D63917FC}" type="parTrans" cxnId="{18085C17-4D8D-4817-B21E-9A52F8C6BD53}">
      <dgm:prSet/>
      <dgm:spPr/>
      <dgm:t>
        <a:bodyPr/>
        <a:lstStyle/>
        <a:p>
          <a:endParaRPr lang="ru-RU" sz="1600"/>
        </a:p>
      </dgm:t>
    </dgm:pt>
    <dgm:pt modelId="{643426BA-867E-4861-9CAB-C8FA2BBA7EE1}" type="sibTrans" cxnId="{18085C17-4D8D-4817-B21E-9A52F8C6BD53}">
      <dgm:prSet/>
      <dgm:spPr/>
      <dgm:t>
        <a:bodyPr/>
        <a:lstStyle/>
        <a:p>
          <a:endParaRPr lang="ru-RU" sz="1600"/>
        </a:p>
      </dgm:t>
    </dgm:pt>
    <dgm:pt modelId="{4553DC59-9F6F-424F-B14B-8EDEA9BC71F7}">
      <dgm:prSet phldrT="[Текст]" custT="1"/>
      <dgm:spPr/>
      <dgm:t>
        <a:bodyPr/>
        <a:lstStyle/>
        <a:p>
          <a:r>
            <a:rPr lang="ru-RU" sz="1800" dirty="0" smtClean="0">
              <a:latin typeface="Times New Roman" panose="02020603050405020304" pitchFamily="18" charset="0"/>
              <a:cs typeface="Times New Roman" panose="02020603050405020304" pitchFamily="18" charset="0"/>
            </a:rPr>
            <a:t>IS architecture</a:t>
          </a:r>
          <a:endParaRPr lang="ru-RU" sz="1800" dirty="0"/>
        </a:p>
      </dgm:t>
    </dgm:pt>
    <dgm:pt modelId="{C4DA073B-82E6-4FEF-A022-9BC74B94636D}" type="parTrans" cxnId="{9153B605-D063-4B61-B690-27E8218F99D0}">
      <dgm:prSet/>
      <dgm:spPr/>
      <dgm:t>
        <a:bodyPr/>
        <a:lstStyle/>
        <a:p>
          <a:endParaRPr lang="ru-RU" sz="1600"/>
        </a:p>
      </dgm:t>
    </dgm:pt>
    <dgm:pt modelId="{2BF823CF-1DEF-4E43-BD78-1012D8A9A4FF}" type="sibTrans" cxnId="{9153B605-D063-4B61-B690-27E8218F99D0}">
      <dgm:prSet/>
      <dgm:spPr/>
      <dgm:t>
        <a:bodyPr/>
        <a:lstStyle/>
        <a:p>
          <a:endParaRPr lang="ru-RU" sz="1600"/>
        </a:p>
      </dgm:t>
    </dgm:pt>
    <dgm:pt modelId="{65861461-8103-42E1-9019-2B9A0BA735B4}">
      <dgm:prSet phldrT="[Текст]" custT="1"/>
      <dgm:spPr/>
      <dgm:t>
        <a:bodyPr/>
        <a:lstStyle/>
        <a:p>
          <a:pPr rtl="0"/>
          <a:r>
            <a:rPr lang="ru-RU" sz="1200" dirty="0" smtClean="0">
              <a:solidFill>
                <a:srgbClr val="000000"/>
              </a:solidFill>
              <a:latin typeface="Arial" panose="020B0604020202020204" pitchFamily="34" charset="0"/>
              <a:cs typeface="Arial" panose="020B0604020202020204" pitchFamily="34" charset="0"/>
            </a:rPr>
            <a:t>- Information systems architecture</a:t>
          </a:r>
        </a:p>
        <a:p>
          <a:pPr rtl="0"/>
          <a:r>
            <a:rPr lang="ru-RU" sz="1200" dirty="0" smtClean="0">
              <a:solidFill>
                <a:srgbClr val="000000"/>
              </a:solidFill>
              <a:latin typeface="Arial" panose="020B0604020202020204" pitchFamily="34" charset="0"/>
              <a:cs typeface="Arial" panose="020B0604020202020204" pitchFamily="34" charset="0"/>
            </a:rPr>
            <a:t>- Continuous integration and deployment </a:t>
          </a:r>
          <a:r>
            <a:rPr lang="en-US" sz="1200" dirty="0" smtClean="0">
              <a:solidFill>
                <a:srgbClr val="000000"/>
              </a:solidFill>
              <a:latin typeface="Arial" panose="020B0604020202020204" pitchFamily="34" charset="0"/>
              <a:cs typeface="Arial" panose="020B0604020202020204" pitchFamily="34" charset="0"/>
            </a:rPr>
            <a:t>CI/CD</a:t>
          </a:r>
          <a:endParaRPr lang="ru-RU" sz="1200" dirty="0" smtClean="0">
            <a:solidFill>
              <a:srgbClr val="000000"/>
            </a:solidFill>
            <a:latin typeface="Arial" panose="020B0604020202020204" pitchFamily="34" charset="0"/>
            <a:cs typeface="Arial" panose="020B0604020202020204" pitchFamily="34" charset="0"/>
          </a:endParaRPr>
        </a:p>
        <a:p>
          <a:pPr rtl="0"/>
          <a:r>
            <a:rPr lang="ru-RU" sz="1200" dirty="0" smtClean="0">
              <a:solidFill>
                <a:srgbClr val="000000"/>
              </a:solidFill>
              <a:latin typeface="Arial" panose="020B0604020202020204" pitchFamily="34" charset="0"/>
              <a:cs typeface="Arial" panose="020B0604020202020204" pitchFamily="34" charset="0"/>
            </a:rPr>
            <a:t>- IT audit and control</a:t>
          </a:r>
        </a:p>
        <a:p>
          <a:pPr marL="0" marR="0" lvl="0" indent="0"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00000"/>
              </a:solidFill>
              <a:latin typeface="Arial" panose="020B0604020202020204" pitchFamily="34" charset="0"/>
              <a:cs typeface="Arial" panose="020B0604020202020204" pitchFamily="34" charset="0"/>
            </a:rPr>
            <a:t>- Digital transformation technologies</a:t>
          </a:r>
        </a:p>
        <a:p>
          <a:pPr marL="0" marR="0" lvl="0" indent="0"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00000"/>
              </a:solidFill>
              <a:latin typeface="Arial" panose="020B0604020202020204" pitchFamily="34" charset="0"/>
              <a:cs typeface="Arial" panose="020B0604020202020204" pitchFamily="34" charset="0"/>
            </a:rPr>
            <a:t>- IS integration</a:t>
          </a:r>
        </a:p>
        <a:p>
          <a:pPr marL="0" marR="0" lvl="0" indent="0"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00000"/>
              </a:solidFill>
              <a:latin typeface="Arial" panose="020B0604020202020204" pitchFamily="34" charset="0"/>
              <a:cs typeface="Arial" panose="020B0604020202020204" pitchFamily="34" charset="0"/>
            </a:rPr>
            <a:t>- </a:t>
          </a:r>
          <a:r>
            <a:rPr lang="en-US" sz="1200" dirty="0" smtClean="0">
              <a:solidFill>
                <a:srgbClr val="000000"/>
              </a:solidFill>
              <a:latin typeface="Arial" panose="020B0604020202020204" pitchFamily="34" charset="0"/>
              <a:cs typeface="Arial" panose="020B0604020202020204" pitchFamily="34" charset="0"/>
            </a:rPr>
            <a:t>AI </a:t>
          </a:r>
          <a:r>
            <a:rPr lang="ru-RU" sz="1200" dirty="0" smtClean="0">
              <a:solidFill>
                <a:srgbClr val="000000"/>
              </a:solidFill>
              <a:latin typeface="Arial" panose="020B0604020202020204" pitchFamily="34" charset="0"/>
              <a:cs typeface="Arial" panose="020B0604020202020204" pitchFamily="34" charset="0"/>
            </a:rPr>
            <a:t>and machine learning</a:t>
          </a:r>
        </a:p>
        <a:p>
          <a:pPr rtl="0"/>
          <a:endParaRPr lang="ru-RU" sz="1200" dirty="0">
            <a:solidFill>
              <a:srgbClr val="000000"/>
            </a:solidFill>
            <a:latin typeface="Arial" panose="020B0604020202020204" pitchFamily="34" charset="0"/>
            <a:cs typeface="Arial" panose="020B0604020202020204" pitchFamily="34" charset="0"/>
          </a:endParaRPr>
        </a:p>
      </dgm:t>
    </dgm:pt>
    <dgm:pt modelId="{A800E963-7C62-452F-88C1-4DA5A2B282B1}" type="parTrans" cxnId="{CA4C1D11-8552-4EF2-8FD2-42EF7AA410A8}">
      <dgm:prSet/>
      <dgm:spPr/>
      <dgm:t>
        <a:bodyPr/>
        <a:lstStyle/>
        <a:p>
          <a:endParaRPr lang="ru-RU" sz="1600"/>
        </a:p>
      </dgm:t>
    </dgm:pt>
    <dgm:pt modelId="{07203F0C-0988-4975-B567-91D18634422F}" type="sibTrans" cxnId="{CA4C1D11-8552-4EF2-8FD2-42EF7AA410A8}">
      <dgm:prSet/>
      <dgm:spPr/>
      <dgm:t>
        <a:bodyPr/>
        <a:lstStyle/>
        <a:p>
          <a:endParaRPr lang="ru-RU" sz="1600"/>
        </a:p>
      </dgm:t>
    </dgm:pt>
    <dgm:pt modelId="{1EFE696C-A12A-4825-872F-F22AF0492490}">
      <dgm:prSet phldrT="[Текст]" custT="1"/>
      <dgm:spPr/>
      <dgm:t>
        <a:bodyPr/>
        <a:lstStyle/>
        <a:p>
          <a:r>
            <a:rPr lang="ru-RU" sz="1800" dirty="0" smtClean="0">
              <a:latin typeface="Times New Roman" panose="02020603050405020304" pitchFamily="18" charset="0"/>
              <a:cs typeface="Times New Roman" panose="02020603050405020304" pitchFamily="18" charset="0"/>
            </a:rPr>
            <a:t>Business application development </a:t>
          </a:r>
          <a:r>
            <a:rPr lang="en-US" sz="1800" dirty="0" smtClean="0">
              <a:latin typeface="Times New Roman" panose="02020603050405020304" pitchFamily="18" charset="0"/>
              <a:cs typeface="Times New Roman" panose="02020603050405020304" pitchFamily="18" charset="0"/>
            </a:rPr>
            <a:t>(1C</a:t>
          </a:r>
          <a:r>
            <a:rPr lang="ru-RU" sz="1800" dirty="0" smtClean="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SAP)</a:t>
          </a:r>
          <a:endParaRPr lang="ru-RU" sz="1800" dirty="0"/>
        </a:p>
      </dgm:t>
    </dgm:pt>
    <dgm:pt modelId="{271A2495-3C54-48A4-84B0-588EDFBA7A63}" type="parTrans" cxnId="{FA8D6F51-FEC2-4DF9-BC31-87FF30A7E748}">
      <dgm:prSet/>
      <dgm:spPr/>
      <dgm:t>
        <a:bodyPr/>
        <a:lstStyle/>
        <a:p>
          <a:endParaRPr lang="ru-RU" sz="1600"/>
        </a:p>
      </dgm:t>
    </dgm:pt>
    <dgm:pt modelId="{A2F157E5-B3D6-4755-9623-6F0283D51F36}" type="sibTrans" cxnId="{FA8D6F51-FEC2-4DF9-BC31-87FF30A7E748}">
      <dgm:prSet/>
      <dgm:spPr/>
      <dgm:t>
        <a:bodyPr/>
        <a:lstStyle/>
        <a:p>
          <a:endParaRPr lang="ru-RU" sz="1600"/>
        </a:p>
      </dgm:t>
    </dgm:pt>
    <dgm:pt modelId="{F035D109-0A59-40A2-AB7D-86A95DD54E17}">
      <dgm:prSet phldrT="[Текст]" custT="1"/>
      <dgm:spPr/>
      <dgm:t>
        <a:bodyPr/>
        <a:lstStyle/>
        <a:p>
          <a:r>
            <a:rPr lang="ru-RU" sz="1200" dirty="0" smtClean="0"/>
            <a:t>- </a:t>
          </a:r>
          <a:r>
            <a:rPr lang="ru-RU" sz="1200" dirty="0" smtClean="0">
              <a:solidFill>
                <a:srgbClr val="000000"/>
              </a:solidFill>
              <a:latin typeface="Arial" panose="020B0604020202020204" pitchFamily="34" charset="0"/>
              <a:cs typeface="Arial" panose="020B0604020202020204" pitchFamily="34" charset="0"/>
            </a:rPr>
            <a:t>IS prototype development</a:t>
          </a:r>
        </a:p>
        <a:p>
          <a:r>
            <a:rPr lang="ru-RU" sz="1200" dirty="0" smtClean="0">
              <a:solidFill>
                <a:srgbClr val="000000"/>
              </a:solidFill>
              <a:latin typeface="Arial" panose="020B0604020202020204" pitchFamily="34" charset="0"/>
              <a:cs typeface="Arial" panose="020B0604020202020204" pitchFamily="34" charset="0"/>
            </a:rPr>
            <a:t>- IS development for trade automation</a:t>
          </a:r>
        </a:p>
        <a:p>
          <a:r>
            <a:rPr lang="ru-RU" sz="1200" dirty="0" smtClean="0">
              <a:solidFill>
                <a:srgbClr val="000000"/>
              </a:solidFill>
              <a:latin typeface="Arial" panose="020B0604020202020204" pitchFamily="34" charset="0"/>
              <a:cs typeface="Arial" panose="020B0604020202020204" pitchFamily="34" charset="0"/>
            </a:rPr>
            <a:t>- IS development for financial accounting</a:t>
          </a:r>
        </a:p>
        <a:p>
          <a:r>
            <a:rPr lang="ru-RU" sz="1200" dirty="0" smtClean="0">
              <a:solidFill>
                <a:srgbClr val="000000"/>
              </a:solidFill>
              <a:latin typeface="Arial" panose="020B0604020202020204" pitchFamily="34" charset="0"/>
              <a:cs typeface="Arial" panose="020B0604020202020204" pitchFamily="34" charset="0"/>
            </a:rPr>
            <a:t>- </a:t>
          </a:r>
          <a:r>
            <a:rPr lang="ru-RU" sz="1200" dirty="0" smtClean="0">
              <a:solidFill>
                <a:srgbClr val="000000"/>
              </a:solidFill>
              <a:latin typeface="Arial" panose="020B0604020202020204" pitchFamily="34" charset="0"/>
            </a:rPr>
            <a:t>Query</a:t>
          </a:r>
          <a:r>
            <a:rPr lang="ru-RU" sz="1200" dirty="0" smtClean="0">
              <a:solidFill>
                <a:srgbClr val="000000"/>
              </a:solidFill>
              <a:latin typeface="Arial" panose="020B0604020202020204" pitchFamily="34" charset="0"/>
              <a:cs typeface="Arial" panose="020B0604020202020204" pitchFamily="34" charset="0"/>
            </a:rPr>
            <a:t> language </a:t>
          </a:r>
          <a:r>
            <a:rPr lang="ru-RU" sz="1200" dirty="0" smtClean="0">
              <a:solidFill>
                <a:srgbClr val="000000"/>
              </a:solidFill>
              <a:latin typeface="Arial" panose="020B0604020202020204" pitchFamily="34" charset="0"/>
            </a:rPr>
            <a:t>and report development</a:t>
          </a:r>
        </a:p>
      </dgm:t>
    </dgm:pt>
    <dgm:pt modelId="{EC79E9AE-86F4-4774-99B2-C79B34419D3A}" type="parTrans" cxnId="{6C6F9CA4-58F7-4486-AFD2-D7099B7B0E5C}">
      <dgm:prSet/>
      <dgm:spPr/>
      <dgm:t>
        <a:bodyPr/>
        <a:lstStyle/>
        <a:p>
          <a:endParaRPr lang="ru-RU" sz="1600"/>
        </a:p>
      </dgm:t>
    </dgm:pt>
    <dgm:pt modelId="{D1485730-F731-4E63-81C8-F6B5AA5012FA}" type="sibTrans" cxnId="{6C6F9CA4-58F7-4486-AFD2-D7099B7B0E5C}">
      <dgm:prSet/>
      <dgm:spPr/>
      <dgm:t>
        <a:bodyPr/>
        <a:lstStyle/>
        <a:p>
          <a:endParaRPr lang="ru-RU" sz="1600"/>
        </a:p>
      </dgm:t>
    </dgm:pt>
    <dgm:pt modelId="{D5531846-A8F6-446B-A126-E903D351A8CC}" type="pres">
      <dgm:prSet presAssocID="{1108665D-072D-401A-98F2-9537E1C8830E}" presName="Name0" presStyleCnt="0">
        <dgm:presLayoutVars>
          <dgm:chMax val="5"/>
          <dgm:chPref val="5"/>
          <dgm:dir/>
          <dgm:animLvl val="lvl"/>
        </dgm:presLayoutVars>
      </dgm:prSet>
      <dgm:spPr/>
      <dgm:t>
        <a:bodyPr/>
        <a:lstStyle/>
        <a:p>
          <a:endParaRPr lang="ru-RU"/>
        </a:p>
      </dgm:t>
    </dgm:pt>
    <dgm:pt modelId="{FEE68644-5B19-44F5-A3A9-2F2FA5FA2634}" type="pres">
      <dgm:prSet presAssocID="{BE865A22-BEDB-4699-94B7-CD6C3F89552D}" presName="parentText1" presStyleLbl="node1" presStyleIdx="0" presStyleCnt="4">
        <dgm:presLayoutVars>
          <dgm:chMax/>
          <dgm:chPref val="3"/>
          <dgm:bulletEnabled val="1"/>
        </dgm:presLayoutVars>
      </dgm:prSet>
      <dgm:spPr/>
      <dgm:t>
        <a:bodyPr/>
        <a:lstStyle/>
        <a:p>
          <a:endParaRPr lang="ru-RU"/>
        </a:p>
      </dgm:t>
    </dgm:pt>
    <dgm:pt modelId="{13FF1C34-37B9-46DE-B437-27BAC9B3537B}" type="pres">
      <dgm:prSet presAssocID="{BE865A22-BEDB-4699-94B7-CD6C3F89552D}" presName="childText1" presStyleLbl="solidAlignAcc1" presStyleIdx="0" presStyleCnt="4">
        <dgm:presLayoutVars>
          <dgm:chMax val="0"/>
          <dgm:chPref val="0"/>
          <dgm:bulletEnabled val="1"/>
        </dgm:presLayoutVars>
      </dgm:prSet>
      <dgm:spPr/>
      <dgm:t>
        <a:bodyPr/>
        <a:lstStyle/>
        <a:p>
          <a:endParaRPr lang="ru-RU"/>
        </a:p>
      </dgm:t>
    </dgm:pt>
    <dgm:pt modelId="{2BB790C0-26E0-4476-9E1A-77A991617EBC}" type="pres">
      <dgm:prSet presAssocID="{BE2D015E-25B8-4668-ACA8-D07F8F3C6C49}" presName="parentText2" presStyleLbl="node1" presStyleIdx="1" presStyleCnt="4">
        <dgm:presLayoutVars>
          <dgm:chMax/>
          <dgm:chPref val="3"/>
          <dgm:bulletEnabled val="1"/>
        </dgm:presLayoutVars>
      </dgm:prSet>
      <dgm:spPr/>
      <dgm:t>
        <a:bodyPr/>
        <a:lstStyle/>
        <a:p>
          <a:endParaRPr lang="ru-RU"/>
        </a:p>
      </dgm:t>
    </dgm:pt>
    <dgm:pt modelId="{C91DA4AC-F4F4-4BA0-AA18-C2D9012292B0}" type="pres">
      <dgm:prSet presAssocID="{BE2D015E-25B8-4668-ACA8-D07F8F3C6C49}" presName="childText2" presStyleLbl="solidAlignAcc1" presStyleIdx="1" presStyleCnt="4">
        <dgm:presLayoutVars>
          <dgm:chMax val="0"/>
          <dgm:chPref val="0"/>
          <dgm:bulletEnabled val="1"/>
        </dgm:presLayoutVars>
      </dgm:prSet>
      <dgm:spPr/>
      <dgm:t>
        <a:bodyPr/>
        <a:lstStyle/>
        <a:p>
          <a:endParaRPr lang="ru-RU"/>
        </a:p>
      </dgm:t>
    </dgm:pt>
    <dgm:pt modelId="{33C578FE-CAE6-44D0-932B-DEE470C95799}" type="pres">
      <dgm:prSet presAssocID="{4553DC59-9F6F-424F-B14B-8EDEA9BC71F7}" presName="parentText3" presStyleLbl="node1" presStyleIdx="2" presStyleCnt="4">
        <dgm:presLayoutVars>
          <dgm:chMax/>
          <dgm:chPref val="3"/>
          <dgm:bulletEnabled val="1"/>
        </dgm:presLayoutVars>
      </dgm:prSet>
      <dgm:spPr/>
      <dgm:t>
        <a:bodyPr/>
        <a:lstStyle/>
        <a:p>
          <a:endParaRPr lang="ru-RU"/>
        </a:p>
      </dgm:t>
    </dgm:pt>
    <dgm:pt modelId="{AAE7BD15-F426-4B66-8AF3-5D93ED28D46C}" type="pres">
      <dgm:prSet presAssocID="{4553DC59-9F6F-424F-B14B-8EDEA9BC71F7}" presName="childText3" presStyleLbl="solidAlignAcc1" presStyleIdx="2" presStyleCnt="4">
        <dgm:presLayoutVars>
          <dgm:chMax val="0"/>
          <dgm:chPref val="0"/>
          <dgm:bulletEnabled val="1"/>
        </dgm:presLayoutVars>
      </dgm:prSet>
      <dgm:spPr/>
      <dgm:t>
        <a:bodyPr/>
        <a:lstStyle/>
        <a:p>
          <a:endParaRPr lang="ru-RU"/>
        </a:p>
      </dgm:t>
    </dgm:pt>
    <dgm:pt modelId="{9BCD2F91-C293-4522-87A9-4088EA0D4E31}" type="pres">
      <dgm:prSet presAssocID="{1EFE696C-A12A-4825-872F-F22AF0492490}" presName="parentText4" presStyleLbl="node1" presStyleIdx="3" presStyleCnt="4">
        <dgm:presLayoutVars>
          <dgm:chMax/>
          <dgm:chPref val="3"/>
          <dgm:bulletEnabled val="1"/>
        </dgm:presLayoutVars>
      </dgm:prSet>
      <dgm:spPr/>
      <dgm:t>
        <a:bodyPr/>
        <a:lstStyle/>
        <a:p>
          <a:endParaRPr lang="ru-RU"/>
        </a:p>
      </dgm:t>
    </dgm:pt>
    <dgm:pt modelId="{4C0DC759-B682-4C1F-A41D-B5D2477222DE}" type="pres">
      <dgm:prSet presAssocID="{1EFE696C-A12A-4825-872F-F22AF0492490}" presName="childText4" presStyleLbl="solidAlignAcc1" presStyleIdx="3" presStyleCnt="4" custScaleY="91534">
        <dgm:presLayoutVars>
          <dgm:chMax val="0"/>
          <dgm:chPref val="0"/>
          <dgm:bulletEnabled val="1"/>
        </dgm:presLayoutVars>
      </dgm:prSet>
      <dgm:spPr/>
      <dgm:t>
        <a:bodyPr/>
        <a:lstStyle/>
        <a:p>
          <a:endParaRPr lang="ru-RU"/>
        </a:p>
      </dgm:t>
    </dgm:pt>
  </dgm:ptLst>
  <dgm:cxnLst>
    <dgm:cxn modelId="{79B18441-7C36-40B5-ACE8-47783CF5CE98}" type="presOf" srcId="{65861461-8103-42E1-9019-2B9A0BA735B4}" destId="{AAE7BD15-F426-4B66-8AF3-5D93ED28D46C}" srcOrd="0" destOrd="0" presId="urn:microsoft.com/office/officeart/2009/3/layout/IncreasingArrowsProcess"/>
    <dgm:cxn modelId="{CA4C1D11-8552-4EF2-8FD2-42EF7AA410A8}" srcId="{4553DC59-9F6F-424F-B14B-8EDEA9BC71F7}" destId="{65861461-8103-42E1-9019-2B9A0BA735B4}" srcOrd="0" destOrd="0" parTransId="{A800E963-7C62-452F-88C1-4DA5A2B282B1}" sibTransId="{07203F0C-0988-4975-B567-91D18634422F}"/>
    <dgm:cxn modelId="{8F742EC2-E693-4069-BDFF-297523777B06}" type="presOf" srcId="{BE865A22-BEDB-4699-94B7-CD6C3F89552D}" destId="{FEE68644-5B19-44F5-A3A9-2F2FA5FA2634}" srcOrd="0" destOrd="0" presId="urn:microsoft.com/office/officeart/2009/3/layout/IncreasingArrowsProcess"/>
    <dgm:cxn modelId="{D16FA39F-13B7-4516-B79C-4729D1778BBE}" type="presOf" srcId="{F035D109-0A59-40A2-AB7D-86A95DD54E17}" destId="{4C0DC759-B682-4C1F-A41D-B5D2477222DE}" srcOrd="0" destOrd="0" presId="urn:microsoft.com/office/officeart/2009/3/layout/IncreasingArrowsProcess"/>
    <dgm:cxn modelId="{DD837D6D-8718-46CC-ACF9-5C8DCDB1E15D}" srcId="{BE865A22-BEDB-4699-94B7-CD6C3F89552D}" destId="{8DC81E32-529F-427E-A09E-92CB78D821AC}" srcOrd="0" destOrd="0" parTransId="{C3897723-57E7-447E-9DD9-7D35C6E4E459}" sibTransId="{7A0E89E2-008C-41D0-A23E-D4658515BCD3}"/>
    <dgm:cxn modelId="{762C46D4-13EA-4982-89B1-6317CCF3B394}" type="presOf" srcId="{1108665D-072D-401A-98F2-9537E1C8830E}" destId="{D5531846-A8F6-446B-A126-E903D351A8CC}" srcOrd="0" destOrd="0" presId="urn:microsoft.com/office/officeart/2009/3/layout/IncreasingArrowsProcess"/>
    <dgm:cxn modelId="{AC595ED9-D79C-4A9E-A9FC-B687DC46197E}" srcId="{1108665D-072D-401A-98F2-9537E1C8830E}" destId="{BE2D015E-25B8-4668-ACA8-D07F8F3C6C49}" srcOrd="1" destOrd="0" parTransId="{15DA09F6-2B0A-42B1-B712-18BA3C5A035B}" sibTransId="{41BBDEAB-B850-4E67-9F73-5BB032745A41}"/>
    <dgm:cxn modelId="{42A073E1-6DA0-4BAE-938D-3FA0642F79F5}" srcId="{1108665D-072D-401A-98F2-9537E1C8830E}" destId="{BE865A22-BEDB-4699-94B7-CD6C3F89552D}" srcOrd="0" destOrd="0" parTransId="{1167926D-A79A-4B53-A921-99EA6A97636F}" sibTransId="{CB5FD079-91D3-46C8-838A-5E2BE1B11A53}"/>
    <dgm:cxn modelId="{FA8D6F51-FEC2-4DF9-BC31-87FF30A7E748}" srcId="{1108665D-072D-401A-98F2-9537E1C8830E}" destId="{1EFE696C-A12A-4825-872F-F22AF0492490}" srcOrd="3" destOrd="0" parTransId="{271A2495-3C54-48A4-84B0-588EDFBA7A63}" sibTransId="{A2F157E5-B3D6-4755-9623-6F0283D51F36}"/>
    <dgm:cxn modelId="{540D1EDB-B7C6-451D-9FAA-EEE6A4ECA2D5}" type="presOf" srcId="{1EFE696C-A12A-4825-872F-F22AF0492490}" destId="{9BCD2F91-C293-4522-87A9-4088EA0D4E31}" srcOrd="0" destOrd="0" presId="urn:microsoft.com/office/officeart/2009/3/layout/IncreasingArrowsProcess"/>
    <dgm:cxn modelId="{CA88DF35-EF68-4D7A-BF1B-683B404454EE}" type="presOf" srcId="{8DC81E32-529F-427E-A09E-92CB78D821AC}" destId="{13FF1C34-37B9-46DE-B437-27BAC9B3537B}" srcOrd="0" destOrd="0" presId="urn:microsoft.com/office/officeart/2009/3/layout/IncreasingArrowsProcess"/>
    <dgm:cxn modelId="{9153B605-D063-4B61-B690-27E8218F99D0}" srcId="{1108665D-072D-401A-98F2-9537E1C8830E}" destId="{4553DC59-9F6F-424F-B14B-8EDEA9BC71F7}" srcOrd="2" destOrd="0" parTransId="{C4DA073B-82E6-4FEF-A022-9BC74B94636D}" sibTransId="{2BF823CF-1DEF-4E43-BD78-1012D8A9A4FF}"/>
    <dgm:cxn modelId="{8D099C62-6155-4177-B830-240B8B169B4D}" type="presOf" srcId="{4553DC59-9F6F-424F-B14B-8EDEA9BC71F7}" destId="{33C578FE-CAE6-44D0-932B-DEE470C95799}" srcOrd="0" destOrd="0" presId="urn:microsoft.com/office/officeart/2009/3/layout/IncreasingArrowsProcess"/>
    <dgm:cxn modelId="{6C6F9CA4-58F7-4486-AFD2-D7099B7B0E5C}" srcId="{1EFE696C-A12A-4825-872F-F22AF0492490}" destId="{F035D109-0A59-40A2-AB7D-86A95DD54E17}" srcOrd="0" destOrd="0" parTransId="{EC79E9AE-86F4-4774-99B2-C79B34419D3A}" sibTransId="{D1485730-F731-4E63-81C8-F6B5AA5012FA}"/>
    <dgm:cxn modelId="{51224E0D-66EA-4463-AB52-9A3FC330D144}" type="presOf" srcId="{BE2D015E-25B8-4668-ACA8-D07F8F3C6C49}" destId="{2BB790C0-26E0-4476-9E1A-77A991617EBC}" srcOrd="0" destOrd="0" presId="urn:microsoft.com/office/officeart/2009/3/layout/IncreasingArrowsProcess"/>
    <dgm:cxn modelId="{18085C17-4D8D-4817-B21E-9A52F8C6BD53}" srcId="{BE2D015E-25B8-4668-ACA8-D07F8F3C6C49}" destId="{11160348-8D10-4FC0-86DE-3A96F9F01730}" srcOrd="0" destOrd="0" parTransId="{2DA5E7C9-35E8-476C-BA57-0FD8D63917FC}" sibTransId="{643426BA-867E-4861-9CAB-C8FA2BBA7EE1}"/>
    <dgm:cxn modelId="{5A1B3378-32F0-4F11-A3A4-744C8C7B1E8B}" type="presOf" srcId="{11160348-8D10-4FC0-86DE-3A96F9F01730}" destId="{C91DA4AC-F4F4-4BA0-AA18-C2D9012292B0}" srcOrd="0" destOrd="0" presId="urn:microsoft.com/office/officeart/2009/3/layout/IncreasingArrowsProcess"/>
    <dgm:cxn modelId="{A6464963-E586-4012-B2ED-16CC2947FC65}" type="presParOf" srcId="{D5531846-A8F6-446B-A126-E903D351A8CC}" destId="{FEE68644-5B19-44F5-A3A9-2F2FA5FA2634}" srcOrd="0" destOrd="0" presId="urn:microsoft.com/office/officeart/2009/3/layout/IncreasingArrowsProcess"/>
    <dgm:cxn modelId="{0F8F4B57-C877-4101-9C1C-744E82F0DDF1}" type="presParOf" srcId="{D5531846-A8F6-446B-A126-E903D351A8CC}" destId="{13FF1C34-37B9-46DE-B437-27BAC9B3537B}" srcOrd="1" destOrd="0" presId="urn:microsoft.com/office/officeart/2009/3/layout/IncreasingArrowsProcess"/>
    <dgm:cxn modelId="{91110BC2-489B-4EBA-A657-C5D9955D887A}" type="presParOf" srcId="{D5531846-A8F6-446B-A126-E903D351A8CC}" destId="{2BB790C0-26E0-4476-9E1A-77A991617EBC}" srcOrd="2" destOrd="0" presId="urn:microsoft.com/office/officeart/2009/3/layout/IncreasingArrowsProcess"/>
    <dgm:cxn modelId="{FCB51779-988F-49A4-BCDB-2CD6F7623571}" type="presParOf" srcId="{D5531846-A8F6-446B-A126-E903D351A8CC}" destId="{C91DA4AC-F4F4-4BA0-AA18-C2D9012292B0}" srcOrd="3" destOrd="0" presId="urn:microsoft.com/office/officeart/2009/3/layout/IncreasingArrowsProcess"/>
    <dgm:cxn modelId="{C93E7638-2B13-443F-89C4-0A809CEFBF77}" type="presParOf" srcId="{D5531846-A8F6-446B-A126-E903D351A8CC}" destId="{33C578FE-CAE6-44D0-932B-DEE470C95799}" srcOrd="4" destOrd="0" presId="urn:microsoft.com/office/officeart/2009/3/layout/IncreasingArrowsProcess"/>
    <dgm:cxn modelId="{6057EFC2-A963-4157-B6A2-4B06648E87DB}" type="presParOf" srcId="{D5531846-A8F6-446B-A126-E903D351A8CC}" destId="{AAE7BD15-F426-4B66-8AF3-5D93ED28D46C}" srcOrd="5" destOrd="0" presId="urn:microsoft.com/office/officeart/2009/3/layout/IncreasingArrowsProcess"/>
    <dgm:cxn modelId="{5D0FFC1F-C6A9-4119-8F91-0436A95ECFBC}" type="presParOf" srcId="{D5531846-A8F6-446B-A126-E903D351A8CC}" destId="{9BCD2F91-C293-4522-87A9-4088EA0D4E31}" srcOrd="6" destOrd="0" presId="urn:microsoft.com/office/officeart/2009/3/layout/IncreasingArrowsProcess"/>
    <dgm:cxn modelId="{F5966980-1F76-49A6-968B-5DEEAD093E59}" type="presParOf" srcId="{D5531846-A8F6-446B-A126-E903D351A8CC}" destId="{4C0DC759-B682-4C1F-A41D-B5D2477222DE}" srcOrd="7"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CE5CA6-6038-48E0-81A2-0E5307D9BBEB}">
      <dsp:nvSpPr>
        <dsp:cNvPr id="0" name=""/>
        <dsp:cNvSpPr/>
      </dsp:nvSpPr>
      <dsp:spPr>
        <a:xfrm>
          <a:off x="0" y="443970"/>
          <a:ext cx="11811785" cy="126000"/>
        </a:xfrm>
        <a:prstGeom prst="rect">
          <a:avLst/>
        </a:prstGeom>
        <a:solidFill>
          <a:schemeClr val="accent1">
            <a:alpha val="90000"/>
            <a:tint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241E116-0E92-4CC4-80E5-735989EAABF3}">
      <dsp:nvSpPr>
        <dsp:cNvPr id="0" name=""/>
        <dsp:cNvSpPr/>
      </dsp:nvSpPr>
      <dsp:spPr>
        <a:xfrm>
          <a:off x="590012" y="356092"/>
          <a:ext cx="10845279" cy="614165"/>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2520" tIns="0" rIns="312520" bIns="0" numCol="1" spcCol="1270" anchor="ctr" anchorCtr="0">
          <a:noAutofit/>
        </a:bodyPr>
        <a:lstStyle/>
        <a:p>
          <a:pPr lvl="0" algn="l" defTabSz="711200">
            <a:lnSpc>
              <a:spcPct val="90000"/>
            </a:lnSpc>
            <a:spcBef>
              <a:spcPct val="0"/>
            </a:spcBef>
            <a:spcAft>
              <a:spcPct val="35000"/>
            </a:spcAft>
          </a:pPr>
          <a:r>
            <a:rPr lang="ru-RU" sz="1600" kern="1200" dirty="0" smtClean="0"/>
            <a:t>Implementation of </a:t>
          </a:r>
          <a:r>
            <a:rPr lang="ru-RU" sz="1600" kern="1200" dirty="0" err="1" smtClean="0"/>
            <a:t>bachelor's</a:t>
          </a:r>
          <a:r>
            <a:rPr lang="ru-RU" sz="1600" kern="1200" dirty="0" smtClean="0"/>
            <a:t>, master's, and doctoral educational programs in the field of information systems design, development, and management.</a:t>
          </a:r>
          <a:endParaRPr lang="ru-RU" sz="1600" kern="1200" dirty="0"/>
        </a:p>
      </dsp:txBody>
      <dsp:txXfrm>
        <a:off x="619993" y="386073"/>
        <a:ext cx="10785317" cy="554203"/>
      </dsp:txXfrm>
    </dsp:sp>
    <dsp:sp modelId="{D7A42C4E-E393-42D3-BB93-F94B6F91AE32}">
      <dsp:nvSpPr>
        <dsp:cNvPr id="0" name=""/>
        <dsp:cNvSpPr/>
      </dsp:nvSpPr>
      <dsp:spPr>
        <a:xfrm>
          <a:off x="0" y="1137335"/>
          <a:ext cx="11811785" cy="126000"/>
        </a:xfrm>
        <a:prstGeom prst="rect">
          <a:avLst/>
        </a:prstGeom>
        <a:solidFill>
          <a:schemeClr val="accent1">
            <a:alpha val="90000"/>
            <a:tint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590FA3D-32F6-41F4-8592-8C358A3EA3EE}">
      <dsp:nvSpPr>
        <dsp:cNvPr id="0" name=""/>
        <dsp:cNvSpPr/>
      </dsp:nvSpPr>
      <dsp:spPr>
        <a:xfrm>
          <a:off x="590012" y="1049457"/>
          <a:ext cx="10845279" cy="614165"/>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2520" tIns="0" rIns="312520" bIns="0" numCol="1" spcCol="1270" anchor="ctr" anchorCtr="0">
          <a:noAutofit/>
        </a:bodyPr>
        <a:lstStyle/>
        <a:p>
          <a:pPr lvl="0" algn="l" defTabSz="711200">
            <a:lnSpc>
              <a:spcPct val="90000"/>
            </a:lnSpc>
            <a:spcBef>
              <a:spcPct val="0"/>
            </a:spcBef>
            <a:spcAft>
              <a:spcPct val="35000"/>
            </a:spcAft>
          </a:pPr>
          <a:r>
            <a:rPr lang="ru-RU" sz="1600" kern="1200" smtClean="0"/>
            <a:t>Conducting research in the field of artificial intelligence (AI), Big Data, digital platforms, intelligent analytics, and business process automation.</a:t>
          </a:r>
          <a:endParaRPr lang="ru-RU" sz="1600" kern="1200" dirty="0" smtClean="0"/>
        </a:p>
      </dsp:txBody>
      <dsp:txXfrm>
        <a:off x="619993" y="1079438"/>
        <a:ext cx="10785317" cy="554203"/>
      </dsp:txXfrm>
    </dsp:sp>
    <dsp:sp modelId="{F351697B-5374-4BA7-8962-BCBADA345E93}">
      <dsp:nvSpPr>
        <dsp:cNvPr id="0" name=""/>
        <dsp:cNvSpPr/>
      </dsp:nvSpPr>
      <dsp:spPr>
        <a:xfrm>
          <a:off x="0" y="1830700"/>
          <a:ext cx="11811785" cy="126000"/>
        </a:xfrm>
        <a:prstGeom prst="rect">
          <a:avLst/>
        </a:prstGeom>
        <a:solidFill>
          <a:schemeClr val="accent1">
            <a:alpha val="90000"/>
            <a:tint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6911E9D-3F4A-41EF-BD53-E25921B22BD4}">
      <dsp:nvSpPr>
        <dsp:cNvPr id="0" name=""/>
        <dsp:cNvSpPr/>
      </dsp:nvSpPr>
      <dsp:spPr>
        <a:xfrm>
          <a:off x="590012" y="1742822"/>
          <a:ext cx="10845279" cy="614165"/>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2520" tIns="0" rIns="312520" bIns="0" numCol="1" spcCol="1270" anchor="ctr" anchorCtr="0">
          <a:noAutofit/>
        </a:bodyPr>
        <a:lstStyle/>
        <a:p>
          <a:pPr lvl="0" algn="l" defTabSz="711200">
            <a:lnSpc>
              <a:spcPct val="90000"/>
            </a:lnSpc>
            <a:spcBef>
              <a:spcPct val="0"/>
            </a:spcBef>
            <a:spcAft>
              <a:spcPct val="35000"/>
            </a:spcAft>
          </a:pPr>
          <a:r>
            <a:rPr lang="ru-RU" sz="1600" kern="1200" smtClean="0"/>
            <a:t>Partnerships with IT companies and industrial enterprises to implement dual education, project training, and applied development.</a:t>
          </a:r>
          <a:endParaRPr lang="ru-RU" sz="1600" kern="1200" dirty="0" smtClean="0"/>
        </a:p>
      </dsp:txBody>
      <dsp:txXfrm>
        <a:off x="619993" y="1772803"/>
        <a:ext cx="10785317" cy="554203"/>
      </dsp:txXfrm>
    </dsp:sp>
    <dsp:sp modelId="{CAC0A7A7-50BA-4E84-A12E-732B69AF285D}">
      <dsp:nvSpPr>
        <dsp:cNvPr id="0" name=""/>
        <dsp:cNvSpPr/>
      </dsp:nvSpPr>
      <dsp:spPr>
        <a:xfrm>
          <a:off x="0" y="2524066"/>
          <a:ext cx="11811785" cy="126000"/>
        </a:xfrm>
        <a:prstGeom prst="rect">
          <a:avLst/>
        </a:prstGeom>
        <a:solidFill>
          <a:schemeClr val="accent1">
            <a:alpha val="90000"/>
            <a:tint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9D7A8BD-F4CD-4FAE-88A4-A66D1AA50E85}">
      <dsp:nvSpPr>
        <dsp:cNvPr id="0" name=""/>
        <dsp:cNvSpPr/>
      </dsp:nvSpPr>
      <dsp:spPr>
        <a:xfrm>
          <a:off x="590012" y="2436188"/>
          <a:ext cx="10845279" cy="614165"/>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2520" tIns="0" rIns="312520" bIns="0" numCol="1" spcCol="1270" anchor="ctr" anchorCtr="0">
          <a:noAutofit/>
        </a:bodyPr>
        <a:lstStyle/>
        <a:p>
          <a:pPr lvl="0" algn="l" defTabSz="711200">
            <a:lnSpc>
              <a:spcPct val="90000"/>
            </a:lnSpc>
            <a:spcBef>
              <a:spcPct val="0"/>
            </a:spcBef>
            <a:spcAft>
              <a:spcPct val="35000"/>
            </a:spcAft>
          </a:pPr>
          <a:r>
            <a:rPr lang="ru-RU" sz="1600" kern="1200" smtClean="0"/>
            <a:t>Expanding academic mobility, participating in international projects, and developing English-language programs.</a:t>
          </a:r>
          <a:endParaRPr lang="ru-RU" sz="1600" kern="1200" dirty="0" smtClean="0"/>
        </a:p>
      </dsp:txBody>
      <dsp:txXfrm>
        <a:off x="619993" y="2466169"/>
        <a:ext cx="10785317" cy="554203"/>
      </dsp:txXfrm>
    </dsp:sp>
    <dsp:sp modelId="{61F5A60B-7F38-404B-AC69-FCD2E47BB11B}">
      <dsp:nvSpPr>
        <dsp:cNvPr id="0" name=""/>
        <dsp:cNvSpPr/>
      </dsp:nvSpPr>
      <dsp:spPr>
        <a:xfrm>
          <a:off x="0" y="3217431"/>
          <a:ext cx="11811785" cy="126000"/>
        </a:xfrm>
        <a:prstGeom prst="rect">
          <a:avLst/>
        </a:prstGeom>
        <a:solidFill>
          <a:schemeClr val="accent1">
            <a:alpha val="90000"/>
            <a:tint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77AB4E2-0BDC-4E39-B6A0-A2020CED785B}">
      <dsp:nvSpPr>
        <dsp:cNvPr id="0" name=""/>
        <dsp:cNvSpPr/>
      </dsp:nvSpPr>
      <dsp:spPr>
        <a:xfrm>
          <a:off x="590012" y="3129553"/>
          <a:ext cx="10845279" cy="614165"/>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2520" tIns="0" rIns="312520" bIns="0" numCol="1" spcCol="1270" anchor="ctr" anchorCtr="0">
          <a:noAutofit/>
        </a:bodyPr>
        <a:lstStyle/>
        <a:p>
          <a:pPr lvl="0" algn="l" defTabSz="711200">
            <a:lnSpc>
              <a:spcPct val="90000"/>
            </a:lnSpc>
            <a:spcBef>
              <a:spcPct val="0"/>
            </a:spcBef>
            <a:spcAft>
              <a:spcPct val="35000"/>
            </a:spcAft>
          </a:pPr>
          <a:r>
            <a:rPr lang="ru-RU" sz="1600" kern="1200" smtClean="0"/>
            <a:t>Formation of practical competencies, preparation for international professional certification, and assistance in finding employment for graduates.</a:t>
          </a:r>
          <a:endParaRPr lang="ru-RU" sz="1600" kern="1200" dirty="0" smtClean="0"/>
        </a:p>
      </dsp:txBody>
      <dsp:txXfrm>
        <a:off x="619993" y="3159534"/>
        <a:ext cx="10785317" cy="554203"/>
      </dsp:txXfrm>
    </dsp:sp>
    <dsp:sp modelId="{43BF8425-2C1F-4A71-8407-3E255254826C}">
      <dsp:nvSpPr>
        <dsp:cNvPr id="0" name=""/>
        <dsp:cNvSpPr/>
      </dsp:nvSpPr>
      <dsp:spPr>
        <a:xfrm>
          <a:off x="0" y="3910796"/>
          <a:ext cx="11811785" cy="126000"/>
        </a:xfrm>
        <a:prstGeom prst="rect">
          <a:avLst/>
        </a:prstGeom>
        <a:solidFill>
          <a:schemeClr val="accent1">
            <a:alpha val="90000"/>
            <a:tint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1F817E5-4A38-492B-A3DB-940907A91F3E}">
      <dsp:nvSpPr>
        <dsp:cNvPr id="0" name=""/>
        <dsp:cNvSpPr/>
      </dsp:nvSpPr>
      <dsp:spPr>
        <a:xfrm>
          <a:off x="590012" y="3822918"/>
          <a:ext cx="10845279" cy="614165"/>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2520" tIns="0" rIns="312520" bIns="0" numCol="1" spcCol="1270" anchor="ctr" anchorCtr="0">
          <a:noAutofit/>
        </a:bodyPr>
        <a:lstStyle/>
        <a:p>
          <a:pPr lvl="0" algn="l" defTabSz="711200">
            <a:lnSpc>
              <a:spcPct val="90000"/>
            </a:lnSpc>
            <a:spcBef>
              <a:spcPct val="0"/>
            </a:spcBef>
            <a:spcAft>
              <a:spcPct val="35000"/>
            </a:spcAft>
          </a:pPr>
          <a:r>
            <a:rPr lang="ru-RU" sz="1600" kern="1200" smtClean="0"/>
            <a:t>Support for start-up initiatives, digital entrepreneurship, and the commercialization of scientific developments.</a:t>
          </a:r>
          <a:endParaRPr lang="ru-RU" sz="1600" kern="1200" dirty="0"/>
        </a:p>
      </dsp:txBody>
      <dsp:txXfrm>
        <a:off x="619993" y="3852899"/>
        <a:ext cx="10785317" cy="5542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7CF2B3-BC42-4A02-A43B-269E9E70F3C7}">
      <dsp:nvSpPr>
        <dsp:cNvPr id="0" name=""/>
        <dsp:cNvSpPr/>
      </dsp:nvSpPr>
      <dsp:spPr>
        <a:xfrm>
          <a:off x="3776010" y="0"/>
          <a:ext cx="5616608" cy="1305057"/>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endParaRPr lang="ru-RU" sz="1800" kern="1200" dirty="0"/>
        </a:p>
        <a:p>
          <a:pPr marL="171450" lvl="1" indent="-171450" algn="l" defTabSz="800100">
            <a:lnSpc>
              <a:spcPct val="90000"/>
            </a:lnSpc>
            <a:spcBef>
              <a:spcPct val="0"/>
            </a:spcBef>
            <a:spcAft>
              <a:spcPct val="15000"/>
            </a:spcAft>
            <a:buChar char="••"/>
          </a:pPr>
          <a:r>
            <a:rPr lang="ru-RU" sz="1800" kern="1200" dirty="0" smtClean="0"/>
            <a:t>Information Systems (4 years)</a:t>
          </a:r>
          <a:endParaRPr lang="ru-RU" sz="1800" kern="1200" dirty="0"/>
        </a:p>
      </dsp:txBody>
      <dsp:txXfrm>
        <a:off x="3776010" y="163132"/>
        <a:ext cx="5127212" cy="978793"/>
      </dsp:txXfrm>
    </dsp:sp>
    <dsp:sp modelId="{76CCAC35-9985-448C-90A8-CA3AEC55A0C6}">
      <dsp:nvSpPr>
        <dsp:cNvPr id="0" name=""/>
        <dsp:cNvSpPr/>
      </dsp:nvSpPr>
      <dsp:spPr>
        <a:xfrm>
          <a:off x="13544" y="0"/>
          <a:ext cx="3762465" cy="13050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ru-RU" sz="3200" kern="1200" dirty="0" err="1" smtClean="0"/>
            <a:t>Bachelor's degree</a:t>
          </a:r>
          <a:endParaRPr lang="ru-RU" sz="3200" kern="1200" dirty="0"/>
        </a:p>
      </dsp:txBody>
      <dsp:txXfrm>
        <a:off x="77252" y="63708"/>
        <a:ext cx="3635049" cy="1177641"/>
      </dsp:txXfrm>
    </dsp:sp>
    <dsp:sp modelId="{2CA61552-D803-4BB0-9411-53F9CCF958A3}">
      <dsp:nvSpPr>
        <dsp:cNvPr id="0" name=""/>
        <dsp:cNvSpPr/>
      </dsp:nvSpPr>
      <dsp:spPr>
        <a:xfrm>
          <a:off x="3762465" y="1435563"/>
          <a:ext cx="5643698" cy="1305057"/>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Management of Information Systems </a:t>
          </a:r>
          <a:r>
            <a:rPr lang="ru-RU" sz="1800" kern="1200" dirty="0" smtClean="0"/>
            <a:t>(2 years)</a:t>
          </a:r>
          <a:endParaRPr lang="ru-RU" sz="1800" kern="1200" dirty="0"/>
        </a:p>
        <a:p>
          <a:pPr marL="171450" lvl="1" indent="-171450" algn="l" defTabSz="800100">
            <a:lnSpc>
              <a:spcPct val="90000"/>
            </a:lnSpc>
            <a:spcBef>
              <a:spcPct val="0"/>
            </a:spcBef>
            <a:spcAft>
              <a:spcPct val="15000"/>
            </a:spcAft>
            <a:buChar char="••"/>
          </a:pPr>
          <a:r>
            <a:rPr lang="en-US" sz="1800" kern="1200" dirty="0" smtClean="0"/>
            <a:t>Management of Information Systems </a:t>
          </a:r>
          <a:r>
            <a:rPr lang="ru-RU" sz="1800" kern="1200" dirty="0" smtClean="0"/>
            <a:t>(1.5 years)</a:t>
          </a:r>
          <a:endParaRPr lang="ru-RU" sz="1800" kern="1200" dirty="0"/>
        </a:p>
        <a:p>
          <a:pPr marL="171450" lvl="1" indent="-171450" algn="l" defTabSz="800100">
            <a:lnSpc>
              <a:spcPct val="90000"/>
            </a:lnSpc>
            <a:spcBef>
              <a:spcPct val="0"/>
            </a:spcBef>
            <a:spcAft>
              <a:spcPct val="15000"/>
            </a:spcAft>
            <a:buChar char="••"/>
          </a:pPr>
          <a:r>
            <a:rPr lang="en-US" sz="1800" kern="1200" dirty="0" smtClean="0"/>
            <a:t>Management of Information Systems </a:t>
          </a:r>
          <a:r>
            <a:rPr lang="ru-RU" sz="1800" kern="1200" dirty="0" smtClean="0"/>
            <a:t>(1 year)</a:t>
          </a:r>
          <a:endParaRPr lang="ru-RU" sz="1800" kern="1200" dirty="0"/>
        </a:p>
      </dsp:txBody>
      <dsp:txXfrm>
        <a:off x="3762465" y="1598695"/>
        <a:ext cx="5154302" cy="978793"/>
      </dsp:txXfrm>
    </dsp:sp>
    <dsp:sp modelId="{9CDBFADC-6ECD-4562-B10E-D043D338C3D2}">
      <dsp:nvSpPr>
        <dsp:cNvPr id="0" name=""/>
        <dsp:cNvSpPr/>
      </dsp:nvSpPr>
      <dsp:spPr>
        <a:xfrm>
          <a:off x="0" y="1435563"/>
          <a:ext cx="3762465" cy="13050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ru-RU" sz="3200" kern="1200" dirty="0" smtClean="0"/>
            <a:t>Master's</a:t>
          </a:r>
          <a:endParaRPr lang="ru-RU" sz="3200" kern="1200" dirty="0"/>
        </a:p>
      </dsp:txBody>
      <dsp:txXfrm>
        <a:off x="63708" y="1499271"/>
        <a:ext cx="3635049" cy="1177641"/>
      </dsp:txXfrm>
    </dsp:sp>
    <dsp:sp modelId="{151CFA7E-EF8B-4479-870E-3FD20AEC09DE}">
      <dsp:nvSpPr>
        <dsp:cNvPr id="0" name=""/>
        <dsp:cNvSpPr/>
      </dsp:nvSpPr>
      <dsp:spPr>
        <a:xfrm>
          <a:off x="3762465" y="2871126"/>
          <a:ext cx="5643698" cy="1305057"/>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endParaRPr lang="ru-RU" sz="1800" kern="1200" dirty="0"/>
        </a:p>
        <a:p>
          <a:pPr marL="171450" lvl="1" indent="-171450" algn="l" defTabSz="800100">
            <a:lnSpc>
              <a:spcPct val="90000"/>
            </a:lnSpc>
            <a:spcBef>
              <a:spcPct val="0"/>
            </a:spcBef>
            <a:spcAft>
              <a:spcPct val="15000"/>
            </a:spcAft>
            <a:buChar char="••"/>
          </a:pPr>
          <a:r>
            <a:rPr lang="en-US" sz="1800" kern="1200" dirty="0" smtClean="0"/>
            <a:t>Management Information Systems </a:t>
          </a:r>
          <a:r>
            <a:rPr lang="ru-RU" sz="1800" kern="1200" dirty="0" smtClean="0"/>
            <a:t>(3 years)</a:t>
          </a:r>
          <a:r>
            <a:rPr lang="en-US" sz="1800" kern="1200" dirty="0" smtClean="0"/>
            <a:t> </a:t>
          </a:r>
          <a:endParaRPr lang="ru-RU" sz="1800" kern="1200" dirty="0"/>
        </a:p>
      </dsp:txBody>
      <dsp:txXfrm>
        <a:off x="3762465" y="3034258"/>
        <a:ext cx="5154302" cy="978793"/>
      </dsp:txXfrm>
    </dsp:sp>
    <dsp:sp modelId="{14C5F385-3BA2-4200-BF6A-401912E794DD}">
      <dsp:nvSpPr>
        <dsp:cNvPr id="0" name=""/>
        <dsp:cNvSpPr/>
      </dsp:nvSpPr>
      <dsp:spPr>
        <a:xfrm>
          <a:off x="0" y="2871126"/>
          <a:ext cx="3762465" cy="13050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ru-RU" sz="3200" kern="1200" dirty="0" smtClean="0"/>
            <a:t>PhD</a:t>
          </a:r>
          <a:endParaRPr lang="ru-RU" sz="3200" kern="1200" dirty="0"/>
        </a:p>
      </dsp:txBody>
      <dsp:txXfrm>
        <a:off x="63708" y="2934834"/>
        <a:ext cx="3635049" cy="11776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4042DB-D246-4531-9F67-6CCB896F9BD1}">
      <dsp:nvSpPr>
        <dsp:cNvPr id="0" name=""/>
        <dsp:cNvSpPr/>
      </dsp:nvSpPr>
      <dsp:spPr>
        <a:xfrm>
          <a:off x="1478054" y="1921179"/>
          <a:ext cx="477976" cy="1366168"/>
        </a:xfrm>
        <a:custGeom>
          <a:avLst/>
          <a:gdLst/>
          <a:ahLst/>
          <a:cxnLst/>
          <a:rect l="0" t="0" r="0" b="0"/>
          <a:pathLst>
            <a:path>
              <a:moveTo>
                <a:pt x="0" y="0"/>
              </a:moveTo>
              <a:lnTo>
                <a:pt x="238988" y="0"/>
              </a:lnTo>
              <a:lnTo>
                <a:pt x="238988" y="1366168"/>
              </a:lnTo>
              <a:lnTo>
                <a:pt x="477976" y="1366168"/>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ru-RU" sz="400" kern="1200"/>
        </a:p>
      </dsp:txBody>
      <dsp:txXfrm>
        <a:off x="1680859" y="2568079"/>
        <a:ext cx="72368" cy="72368"/>
      </dsp:txXfrm>
    </dsp:sp>
    <dsp:sp modelId="{94899EEA-7F91-4D29-8877-53798A37469B}">
      <dsp:nvSpPr>
        <dsp:cNvPr id="0" name=""/>
        <dsp:cNvSpPr/>
      </dsp:nvSpPr>
      <dsp:spPr>
        <a:xfrm>
          <a:off x="1478054" y="1921179"/>
          <a:ext cx="477976" cy="455389"/>
        </a:xfrm>
        <a:custGeom>
          <a:avLst/>
          <a:gdLst/>
          <a:ahLst/>
          <a:cxnLst/>
          <a:rect l="0" t="0" r="0" b="0"/>
          <a:pathLst>
            <a:path>
              <a:moveTo>
                <a:pt x="0" y="0"/>
              </a:moveTo>
              <a:lnTo>
                <a:pt x="238988" y="0"/>
              </a:lnTo>
              <a:lnTo>
                <a:pt x="238988" y="455389"/>
              </a:lnTo>
              <a:lnTo>
                <a:pt x="477976" y="45538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ru-RU" sz="400" kern="1200"/>
        </a:p>
      </dsp:txBody>
      <dsp:txXfrm>
        <a:off x="1700538" y="2132369"/>
        <a:ext cx="33009" cy="33009"/>
      </dsp:txXfrm>
    </dsp:sp>
    <dsp:sp modelId="{2A61E58E-BB7F-44E8-B4A2-E9E24ADE0620}">
      <dsp:nvSpPr>
        <dsp:cNvPr id="0" name=""/>
        <dsp:cNvSpPr/>
      </dsp:nvSpPr>
      <dsp:spPr>
        <a:xfrm>
          <a:off x="1478054" y="1465790"/>
          <a:ext cx="477976" cy="455389"/>
        </a:xfrm>
        <a:custGeom>
          <a:avLst/>
          <a:gdLst/>
          <a:ahLst/>
          <a:cxnLst/>
          <a:rect l="0" t="0" r="0" b="0"/>
          <a:pathLst>
            <a:path>
              <a:moveTo>
                <a:pt x="0" y="455389"/>
              </a:moveTo>
              <a:lnTo>
                <a:pt x="238988" y="455389"/>
              </a:lnTo>
              <a:lnTo>
                <a:pt x="238988" y="0"/>
              </a:lnTo>
              <a:lnTo>
                <a:pt x="477976"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ru-RU" sz="400" kern="1200"/>
        </a:p>
      </dsp:txBody>
      <dsp:txXfrm>
        <a:off x="1700538" y="1676980"/>
        <a:ext cx="33009" cy="33009"/>
      </dsp:txXfrm>
    </dsp:sp>
    <dsp:sp modelId="{4664EB42-DAE4-4F39-9B93-EAA4B0F259F4}">
      <dsp:nvSpPr>
        <dsp:cNvPr id="0" name=""/>
        <dsp:cNvSpPr/>
      </dsp:nvSpPr>
      <dsp:spPr>
        <a:xfrm>
          <a:off x="1478054" y="555011"/>
          <a:ext cx="477976" cy="1366168"/>
        </a:xfrm>
        <a:custGeom>
          <a:avLst/>
          <a:gdLst/>
          <a:ahLst/>
          <a:cxnLst/>
          <a:rect l="0" t="0" r="0" b="0"/>
          <a:pathLst>
            <a:path>
              <a:moveTo>
                <a:pt x="0" y="1366168"/>
              </a:moveTo>
              <a:lnTo>
                <a:pt x="238988" y="1366168"/>
              </a:lnTo>
              <a:lnTo>
                <a:pt x="238988" y="0"/>
              </a:lnTo>
              <a:lnTo>
                <a:pt x="477976"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ru-RU" sz="400" kern="1200"/>
        </a:p>
      </dsp:txBody>
      <dsp:txXfrm>
        <a:off x="1680859" y="1201911"/>
        <a:ext cx="72368" cy="72368"/>
      </dsp:txXfrm>
    </dsp:sp>
    <dsp:sp modelId="{CFF7C5DD-0BD4-4F7B-812C-33E76F1A4CAF}">
      <dsp:nvSpPr>
        <dsp:cNvPr id="0" name=""/>
        <dsp:cNvSpPr/>
      </dsp:nvSpPr>
      <dsp:spPr>
        <a:xfrm rot="16200000">
          <a:off x="-803685" y="1556867"/>
          <a:ext cx="3834858" cy="72862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ru-RU" sz="2800" kern="1200" dirty="0" smtClean="0"/>
            <a:t>Information systems</a:t>
          </a:r>
          <a:endParaRPr lang="ru-RU" sz="2800" kern="1200" dirty="0"/>
        </a:p>
      </dsp:txBody>
      <dsp:txXfrm>
        <a:off x="-803685" y="1556867"/>
        <a:ext cx="3834858" cy="728623"/>
      </dsp:txXfrm>
    </dsp:sp>
    <dsp:sp modelId="{EC078E75-4DF8-4249-89A4-191237D38516}">
      <dsp:nvSpPr>
        <dsp:cNvPr id="0" name=""/>
        <dsp:cNvSpPr/>
      </dsp:nvSpPr>
      <dsp:spPr>
        <a:xfrm>
          <a:off x="1956031" y="190699"/>
          <a:ext cx="9362536" cy="728623"/>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DevOps</a:t>
          </a:r>
          <a:endParaRPr lang="ru-RU" sz="2800" kern="1200" dirty="0"/>
        </a:p>
      </dsp:txBody>
      <dsp:txXfrm>
        <a:off x="1956031" y="190699"/>
        <a:ext cx="9362536" cy="728623"/>
      </dsp:txXfrm>
    </dsp:sp>
    <dsp:sp modelId="{2698365E-9403-4C15-8444-F274D5BF8E20}">
      <dsp:nvSpPr>
        <dsp:cNvPr id="0" name=""/>
        <dsp:cNvSpPr/>
      </dsp:nvSpPr>
      <dsp:spPr>
        <a:xfrm>
          <a:off x="1956031" y="1101478"/>
          <a:ext cx="9414874" cy="728623"/>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ru-RU" sz="2800" kern="1200" dirty="0" smtClean="0">
              <a:latin typeface="Times New Roman" panose="02020603050405020304" pitchFamily="18" charset="0"/>
              <a:cs typeface="Times New Roman" panose="02020603050405020304" pitchFamily="18" charset="0"/>
            </a:rPr>
            <a:t>Business analytics and IT project management</a:t>
          </a:r>
        </a:p>
      </dsp:txBody>
      <dsp:txXfrm>
        <a:off x="1956031" y="1101478"/>
        <a:ext cx="9414874" cy="728623"/>
      </dsp:txXfrm>
    </dsp:sp>
    <dsp:sp modelId="{4A437793-8D54-4490-ADB4-C27FCFDCABEE}">
      <dsp:nvSpPr>
        <dsp:cNvPr id="0" name=""/>
        <dsp:cNvSpPr/>
      </dsp:nvSpPr>
      <dsp:spPr>
        <a:xfrm>
          <a:off x="1956031" y="2012257"/>
          <a:ext cx="9414874" cy="728623"/>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ru-RU" sz="2800" kern="1200" dirty="0" smtClean="0">
              <a:latin typeface="Times New Roman" panose="02020603050405020304" pitchFamily="18" charset="0"/>
              <a:cs typeface="Times New Roman" panose="02020603050405020304" pitchFamily="18" charset="0"/>
            </a:rPr>
            <a:t>IS Architecture</a:t>
          </a:r>
          <a:endParaRPr lang="en-US" sz="2800" kern="1200" dirty="0" smtClean="0">
            <a:latin typeface="Times New Roman" panose="02020603050405020304" pitchFamily="18" charset="0"/>
            <a:cs typeface="Times New Roman" panose="02020603050405020304" pitchFamily="18" charset="0"/>
          </a:endParaRPr>
        </a:p>
      </dsp:txBody>
      <dsp:txXfrm>
        <a:off x="1956031" y="2012257"/>
        <a:ext cx="9414874" cy="728623"/>
      </dsp:txXfrm>
    </dsp:sp>
    <dsp:sp modelId="{9A4CAFAB-1001-4D50-A7CE-8DD029B10A1A}">
      <dsp:nvSpPr>
        <dsp:cNvPr id="0" name=""/>
        <dsp:cNvSpPr/>
      </dsp:nvSpPr>
      <dsp:spPr>
        <a:xfrm>
          <a:off x="1956031" y="2923036"/>
          <a:ext cx="9414874" cy="728623"/>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ru-RU" sz="2800" kern="1200" dirty="0" smtClean="0">
              <a:latin typeface="Times New Roman" panose="02020603050405020304" pitchFamily="18" charset="0"/>
              <a:cs typeface="Times New Roman" panose="02020603050405020304" pitchFamily="18" charset="0"/>
            </a:rPr>
            <a:t>Business Application Development</a:t>
          </a:r>
          <a:endParaRPr lang="ru-RU" sz="2800" kern="1200" dirty="0">
            <a:latin typeface="Times New Roman" panose="02020603050405020304" pitchFamily="18" charset="0"/>
            <a:cs typeface="Times New Roman" panose="02020603050405020304" pitchFamily="18" charset="0"/>
          </a:endParaRPr>
        </a:p>
      </dsp:txBody>
      <dsp:txXfrm>
        <a:off x="1956031" y="2923036"/>
        <a:ext cx="9414874" cy="7286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68644-5B19-44F5-A3A9-2F2FA5FA2634}">
      <dsp:nvSpPr>
        <dsp:cNvPr id="0" name=""/>
        <dsp:cNvSpPr/>
      </dsp:nvSpPr>
      <dsp:spPr>
        <a:xfrm>
          <a:off x="1403739" y="103016"/>
          <a:ext cx="9983488" cy="1453445"/>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230735" numCol="1" spcCol="1270" anchor="ctr" anchorCtr="0">
          <a:noAutofit/>
        </a:bodyPr>
        <a:lstStyle/>
        <a:p>
          <a:pPr lvl="0" algn="l"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DevOps</a:t>
          </a:r>
          <a:endParaRPr lang="ru-RU" sz="1800" kern="1200" dirty="0"/>
        </a:p>
      </dsp:txBody>
      <dsp:txXfrm>
        <a:off x="1403739" y="466377"/>
        <a:ext cx="9620127" cy="726723"/>
      </dsp:txXfrm>
    </dsp:sp>
    <dsp:sp modelId="{13FF1C34-37B9-46DE-B437-27BAC9B3537B}">
      <dsp:nvSpPr>
        <dsp:cNvPr id="0" name=""/>
        <dsp:cNvSpPr/>
      </dsp:nvSpPr>
      <dsp:spPr>
        <a:xfrm>
          <a:off x="1403739" y="1226204"/>
          <a:ext cx="2301194" cy="2688437"/>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rtl="0">
            <a:lnSpc>
              <a:spcPct val="90000"/>
            </a:lnSpc>
            <a:spcBef>
              <a:spcPct val="0"/>
            </a:spcBef>
            <a:spcAft>
              <a:spcPct val="35000"/>
            </a:spcAft>
          </a:pPr>
          <a:r>
            <a:rPr lang="ru-RU" sz="1200" kern="1200" dirty="0" smtClean="0">
              <a:solidFill>
                <a:srgbClr val="000000"/>
              </a:solidFill>
              <a:latin typeface="Arial" panose="020B0604020202020204" pitchFamily="34" charset="0"/>
              <a:cs typeface="Arial" panose="020B0604020202020204" pitchFamily="34" charset="0"/>
            </a:rPr>
            <a:t>- </a:t>
          </a:r>
          <a:r>
            <a:rPr lang="en-US" sz="1200" kern="1200" dirty="0" err="1" smtClean="0">
              <a:solidFill>
                <a:srgbClr val="000000"/>
              </a:solidFill>
              <a:latin typeface="Arial" panose="020B0604020202020204" pitchFamily="34" charset="0"/>
              <a:cs typeface="Arial" panose="020B0604020202020204" pitchFamily="34" charset="0"/>
            </a:rPr>
            <a:t>DevOps </a:t>
          </a:r>
          <a:r>
            <a:rPr lang="ru-RU" sz="1200" kern="1200" dirty="0" smtClean="0">
              <a:solidFill>
                <a:srgbClr val="000000"/>
              </a:solidFill>
              <a:latin typeface="Arial" panose="020B0604020202020204" pitchFamily="34" charset="0"/>
              <a:cs typeface="Arial" panose="020B0604020202020204" pitchFamily="34" charset="0"/>
            </a:rPr>
            <a:t>engineering</a:t>
          </a:r>
        </a:p>
        <a:p>
          <a:pPr lvl="0" algn="l" defTabSz="533400" rtl="0">
            <a:lnSpc>
              <a:spcPct val="90000"/>
            </a:lnSpc>
            <a:spcBef>
              <a:spcPct val="0"/>
            </a:spcBef>
            <a:spcAft>
              <a:spcPct val="35000"/>
            </a:spcAft>
          </a:pPr>
          <a:r>
            <a:rPr lang="ru-RU" sz="1200" kern="1200" dirty="0" smtClean="0">
              <a:solidFill>
                <a:srgbClr val="000000"/>
              </a:solidFill>
              <a:latin typeface="Arial" panose="020B0604020202020204" pitchFamily="34" charset="0"/>
              <a:cs typeface="Arial" panose="020B0604020202020204" pitchFamily="34" charset="0"/>
            </a:rPr>
            <a:t>- Design Patterns</a:t>
          </a:r>
        </a:p>
        <a:p>
          <a:pPr lvl="0" algn="l" defTabSz="533400" rtl="0">
            <a:lnSpc>
              <a:spcPct val="90000"/>
            </a:lnSpc>
            <a:spcBef>
              <a:spcPct val="0"/>
            </a:spcBef>
            <a:spcAft>
              <a:spcPct val="35000"/>
            </a:spcAft>
          </a:pPr>
          <a:r>
            <a:rPr lang="ru-RU" sz="1200" kern="1200" dirty="0" smtClean="0">
              <a:solidFill>
                <a:srgbClr val="000000"/>
              </a:solidFill>
              <a:latin typeface="Arial" panose="020B0604020202020204" pitchFamily="34" charset="0"/>
              <a:cs typeface="Arial" panose="020B0604020202020204" pitchFamily="34" charset="0"/>
            </a:rPr>
            <a:t>- </a:t>
          </a:r>
          <a:r>
            <a:rPr lang="ru-RU" sz="1200" kern="1200" dirty="0" err="1" smtClean="0">
              <a:solidFill>
                <a:srgbClr val="000000"/>
              </a:solidFill>
              <a:latin typeface="Arial" panose="020B0604020202020204" pitchFamily="34" charset="0"/>
              <a:cs typeface="Arial" panose="020B0604020202020204" pitchFamily="34" charset="0"/>
            </a:rPr>
            <a:t>Startups </a:t>
          </a:r>
          <a:r>
            <a:rPr lang="ru-RU" sz="1200" kern="1200" dirty="0" smtClean="0">
              <a:solidFill>
                <a:srgbClr val="000000"/>
              </a:solidFill>
              <a:latin typeface="Arial" panose="020B0604020202020204" pitchFamily="34" charset="0"/>
              <a:cs typeface="Arial" panose="020B0604020202020204" pitchFamily="34" charset="0"/>
            </a:rPr>
            <a:t>and tech </a:t>
          </a:r>
          <a:r>
            <a:rPr lang="ru-RU" sz="1200" kern="1200" dirty="0" err="1" smtClean="0">
              <a:solidFill>
                <a:srgbClr val="000000"/>
              </a:solidFill>
              <a:latin typeface="Arial" panose="020B0604020202020204" pitchFamily="34" charset="0"/>
              <a:cs typeface="Arial" panose="020B0604020202020204" pitchFamily="34" charset="0"/>
            </a:rPr>
            <a:t>entrepreneurship</a:t>
          </a:r>
          <a:endParaRPr lang="ru-RU" sz="1200" kern="1200" dirty="0" smtClean="0">
            <a:solidFill>
              <a:srgbClr val="000000"/>
            </a:solidFill>
            <a:latin typeface="Arial" panose="020B0604020202020204" pitchFamily="34" charset="0"/>
            <a:cs typeface="Arial" panose="020B0604020202020204" pitchFamily="34" charset="0"/>
          </a:endParaRPr>
        </a:p>
        <a:p>
          <a:pPr lvl="0" algn="l" defTabSz="533400" rtl="0">
            <a:lnSpc>
              <a:spcPct val="90000"/>
            </a:lnSpc>
            <a:spcBef>
              <a:spcPct val="0"/>
            </a:spcBef>
            <a:spcAft>
              <a:spcPct val="35000"/>
            </a:spcAft>
          </a:pPr>
          <a:r>
            <a:rPr lang="ru-RU" sz="1200" kern="1200" dirty="0" smtClean="0">
              <a:solidFill>
                <a:srgbClr val="000000"/>
              </a:solidFill>
              <a:latin typeface="Arial" panose="020B0604020202020204" pitchFamily="34" charset="0"/>
              <a:cs typeface="Arial" panose="020B0604020202020204" pitchFamily="34" charset="0"/>
            </a:rPr>
            <a:t>- Virtualization and containerization systems</a:t>
          </a:r>
        </a:p>
        <a:p>
          <a:pPr lvl="0" algn="l" defTabSz="533400" rtl="0">
            <a:lnSpc>
              <a:spcPct val="90000"/>
            </a:lnSpc>
            <a:spcBef>
              <a:spcPct val="0"/>
            </a:spcBef>
            <a:spcAft>
              <a:spcPct val="35000"/>
            </a:spcAft>
          </a:pPr>
          <a:r>
            <a:rPr lang="ru-RU" sz="1200" kern="1200" dirty="0" smtClean="0">
              <a:solidFill>
                <a:srgbClr val="000000"/>
              </a:solidFill>
              <a:latin typeface="Arial" panose="020B0604020202020204" pitchFamily="34" charset="0"/>
              <a:cs typeface="Arial" panose="020B0604020202020204" pitchFamily="34" charset="0"/>
            </a:rPr>
            <a:t>- System design</a:t>
          </a:r>
        </a:p>
        <a:p>
          <a:pPr marL="0" marR="0" lvl="0" indent="0" algn="l" defTabSz="914400" rtl="0" eaLnBrk="1" fontAlgn="auto" latinLnBrk="0" hangingPunct="1">
            <a:lnSpc>
              <a:spcPct val="100000"/>
            </a:lnSpc>
            <a:spcBef>
              <a:spcPct val="0"/>
            </a:spcBef>
            <a:spcAft>
              <a:spcPts val="0"/>
            </a:spcAft>
            <a:buClrTx/>
            <a:buSzTx/>
            <a:buFontTx/>
            <a:buNone/>
            <a:tabLst/>
            <a:defRPr/>
          </a:pPr>
          <a:r>
            <a:rPr lang="ru-RU" sz="1200" kern="1200" dirty="0" smtClean="0">
              <a:solidFill>
                <a:srgbClr val="000000"/>
              </a:solidFill>
              <a:latin typeface="Arial" panose="020B0604020202020204" pitchFamily="34" charset="0"/>
              <a:cs typeface="Arial" panose="020B0604020202020204" pitchFamily="34" charset="0"/>
            </a:rPr>
            <a:t>- Database and </a:t>
          </a:r>
          <a:r>
            <a:rPr lang="en-US" sz="1200" kern="1200" dirty="0" smtClean="0">
              <a:solidFill>
                <a:srgbClr val="000000"/>
              </a:solidFill>
              <a:latin typeface="Arial" panose="020B0604020202020204" pitchFamily="34" charset="0"/>
              <a:cs typeface="Arial" panose="020B0604020202020204" pitchFamily="34" charset="0"/>
            </a:rPr>
            <a:t>web </a:t>
          </a:r>
          <a:r>
            <a:rPr lang="kk-KZ" sz="1200" kern="1200" dirty="0" smtClean="0">
              <a:solidFill>
                <a:srgbClr val="000000"/>
              </a:solidFill>
              <a:latin typeface="Arial" panose="020B0604020202020204" pitchFamily="34" charset="0"/>
              <a:cs typeface="Arial" panose="020B0604020202020204" pitchFamily="34" charset="0"/>
            </a:rPr>
            <a:t>service </a:t>
          </a:r>
          <a:r>
            <a:rPr lang="ru-RU" sz="1200" kern="1200" dirty="0" smtClean="0">
              <a:solidFill>
                <a:srgbClr val="000000"/>
              </a:solidFill>
              <a:latin typeface="Arial" panose="020B0604020202020204" pitchFamily="34" charset="0"/>
              <a:cs typeface="Arial" panose="020B0604020202020204" pitchFamily="34" charset="0"/>
            </a:rPr>
            <a:t>development</a:t>
          </a:r>
        </a:p>
        <a:p>
          <a:pPr marL="0" marR="0" lvl="0" indent="0" algn="l" defTabSz="914400" rtl="0" eaLnBrk="1" fontAlgn="auto" latinLnBrk="0" hangingPunct="1">
            <a:lnSpc>
              <a:spcPct val="100000"/>
            </a:lnSpc>
            <a:spcBef>
              <a:spcPct val="0"/>
            </a:spcBef>
            <a:spcAft>
              <a:spcPts val="0"/>
            </a:spcAft>
            <a:buClrTx/>
            <a:buSzTx/>
            <a:buFontTx/>
            <a:buNone/>
            <a:tabLst/>
            <a:defRPr/>
          </a:pPr>
          <a:r>
            <a:rPr lang="ru-RU" sz="1200" kern="1200" dirty="0" smtClean="0">
              <a:solidFill>
                <a:srgbClr val="000000"/>
              </a:solidFill>
              <a:latin typeface="Arial" panose="020B0604020202020204" pitchFamily="34" charset="0"/>
              <a:cs typeface="Arial" panose="020B0604020202020204" pitchFamily="34" charset="0"/>
            </a:rPr>
            <a:t>- </a:t>
          </a:r>
          <a:r>
            <a:rPr lang="en-US" sz="1200" kern="1200" dirty="0" smtClean="0">
              <a:solidFill>
                <a:srgbClr val="000000"/>
              </a:solidFill>
              <a:latin typeface="Arial" panose="020B0604020202020204" pitchFamily="34" charset="0"/>
              <a:cs typeface="Arial" panose="020B0604020202020204" pitchFamily="34" charset="0"/>
            </a:rPr>
            <a:t>AI </a:t>
          </a:r>
          <a:r>
            <a:rPr lang="ru-RU" sz="1200" kern="1200" dirty="0" smtClean="0">
              <a:solidFill>
                <a:srgbClr val="000000"/>
              </a:solidFill>
              <a:latin typeface="Arial" panose="020B0604020202020204" pitchFamily="34" charset="0"/>
              <a:cs typeface="Arial" panose="020B0604020202020204" pitchFamily="34" charset="0"/>
            </a:rPr>
            <a:t>and machine learning</a:t>
          </a:r>
          <a:endParaRPr lang="ru-RU" sz="1800" kern="1200" dirty="0"/>
        </a:p>
      </dsp:txBody>
      <dsp:txXfrm>
        <a:off x="1403739" y="1226204"/>
        <a:ext cx="2301194" cy="2688437"/>
      </dsp:txXfrm>
    </dsp:sp>
    <dsp:sp modelId="{2BB790C0-26E0-4476-9E1A-77A991617EBC}">
      <dsp:nvSpPr>
        <dsp:cNvPr id="0" name=""/>
        <dsp:cNvSpPr/>
      </dsp:nvSpPr>
      <dsp:spPr>
        <a:xfrm>
          <a:off x="3704933" y="587326"/>
          <a:ext cx="7682294" cy="1453445"/>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230735" numCol="1" spcCol="1270" anchor="ctr" anchorCtr="0">
          <a:noAutofit/>
        </a:bodyPr>
        <a:lstStyle/>
        <a:p>
          <a:pPr lvl="0" algn="l" defTabSz="800100">
            <a:lnSpc>
              <a:spcPct val="90000"/>
            </a:lnSpc>
            <a:spcBef>
              <a:spcPct val="0"/>
            </a:spcBef>
            <a:spcAft>
              <a:spcPct val="35000"/>
            </a:spcAft>
          </a:pPr>
          <a:r>
            <a:rPr lang="ru-RU" sz="1800" kern="1200" dirty="0" smtClean="0">
              <a:latin typeface="Times New Roman" panose="02020603050405020304" pitchFamily="18" charset="0"/>
              <a:cs typeface="Times New Roman" panose="02020603050405020304" pitchFamily="18" charset="0"/>
            </a:rPr>
            <a:t>Business analytics and IT project management</a:t>
          </a:r>
          <a:endParaRPr lang="ru-RU" sz="1800" kern="1200" dirty="0"/>
        </a:p>
      </dsp:txBody>
      <dsp:txXfrm>
        <a:off x="3704933" y="950687"/>
        <a:ext cx="7318933" cy="726723"/>
      </dsp:txXfrm>
    </dsp:sp>
    <dsp:sp modelId="{C91DA4AC-F4F4-4BA0-AA18-C2D9012292B0}">
      <dsp:nvSpPr>
        <dsp:cNvPr id="0" name=""/>
        <dsp:cNvSpPr/>
      </dsp:nvSpPr>
      <dsp:spPr>
        <a:xfrm>
          <a:off x="3704933" y="1710514"/>
          <a:ext cx="2301194" cy="2619912"/>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0" marR="0" lvl="0" indent="0" algn="l" defTabSz="533400" rtl="0" eaLnBrk="1" fontAlgn="auto" latinLnBrk="0" hangingPunct="1">
            <a:lnSpc>
              <a:spcPct val="90000"/>
            </a:lnSpc>
            <a:spcBef>
              <a:spcPct val="0"/>
            </a:spcBef>
            <a:spcAft>
              <a:spcPct val="35000"/>
            </a:spcAft>
            <a:buClrTx/>
            <a:buSzTx/>
            <a:buFontTx/>
            <a:buNone/>
            <a:tabLst/>
            <a:defRPr/>
          </a:pPr>
          <a:r>
            <a:rPr lang="ru-RU" sz="1200" kern="1200" dirty="0" smtClean="0">
              <a:solidFill>
                <a:srgbClr val="000000"/>
              </a:solidFill>
              <a:latin typeface="Arial" panose="020B0604020202020204" pitchFamily="34" charset="0"/>
              <a:cs typeface="Arial" panose="020B0604020202020204" pitchFamily="34" charset="0"/>
            </a:rPr>
            <a:t>- Data visualization and reporting</a:t>
          </a:r>
        </a:p>
        <a:p>
          <a:pPr marL="0" marR="0" lvl="0" indent="0" algn="l" defTabSz="533400" rtl="0" eaLnBrk="1" fontAlgn="auto" latinLnBrk="0" hangingPunct="1">
            <a:lnSpc>
              <a:spcPct val="90000"/>
            </a:lnSpc>
            <a:spcBef>
              <a:spcPct val="0"/>
            </a:spcBef>
            <a:spcAft>
              <a:spcPct val="35000"/>
            </a:spcAft>
            <a:buClrTx/>
            <a:buSzTx/>
            <a:buFontTx/>
            <a:buNone/>
            <a:tabLst/>
            <a:defRPr/>
          </a:pPr>
          <a:r>
            <a:rPr lang="ru-RU" sz="1200" kern="1200" dirty="0" smtClean="0">
              <a:solidFill>
                <a:srgbClr val="000000"/>
              </a:solidFill>
              <a:latin typeface="Arial" panose="020B0604020202020204" pitchFamily="34" charset="0"/>
              <a:cs typeface="Arial" panose="020B0604020202020204" pitchFamily="34" charset="0"/>
            </a:rPr>
            <a:t>- Business process analysis</a:t>
          </a:r>
        </a:p>
        <a:p>
          <a:pPr marL="0" marR="0" lvl="0" indent="0" algn="l" defTabSz="533400" rtl="0" eaLnBrk="1" fontAlgn="auto" latinLnBrk="0" hangingPunct="1">
            <a:lnSpc>
              <a:spcPct val="90000"/>
            </a:lnSpc>
            <a:spcBef>
              <a:spcPct val="0"/>
            </a:spcBef>
            <a:spcAft>
              <a:spcPct val="35000"/>
            </a:spcAft>
            <a:buClrTx/>
            <a:buSzTx/>
            <a:buFontTx/>
            <a:buNone/>
            <a:tabLst/>
            <a:defRPr/>
          </a:pPr>
          <a:r>
            <a:rPr lang="ru-RU" sz="1200" kern="1200" dirty="0" smtClean="0">
              <a:solidFill>
                <a:srgbClr val="000000"/>
              </a:solidFill>
              <a:latin typeface="Arial" panose="020B0604020202020204" pitchFamily="34" charset="0"/>
              <a:cs typeface="Arial" panose="020B0604020202020204" pitchFamily="34" charset="0"/>
            </a:rPr>
            <a:t>- Business process modeling</a:t>
          </a:r>
        </a:p>
        <a:p>
          <a:pPr marL="0" marR="0" lvl="0" indent="0" algn="l" defTabSz="533400" rtl="0" eaLnBrk="1" fontAlgn="auto" latinLnBrk="0" hangingPunct="1">
            <a:lnSpc>
              <a:spcPct val="90000"/>
            </a:lnSpc>
            <a:spcBef>
              <a:spcPct val="0"/>
            </a:spcBef>
            <a:spcAft>
              <a:spcPct val="35000"/>
            </a:spcAft>
            <a:buClrTx/>
            <a:buSzTx/>
            <a:buFontTx/>
            <a:buNone/>
            <a:tabLst/>
            <a:defRPr/>
          </a:pPr>
          <a:r>
            <a:rPr lang="ru-RU" sz="1200" kern="1200" dirty="0" smtClean="0">
              <a:solidFill>
                <a:srgbClr val="000000"/>
              </a:solidFill>
              <a:latin typeface="Arial" panose="020B0604020202020204" pitchFamily="34" charset="0"/>
              <a:cs typeface="Arial" panose="020B0604020202020204" pitchFamily="34" charset="0"/>
            </a:rPr>
            <a:t>- Business modeling</a:t>
          </a:r>
          <a:endParaRPr lang="en-US" sz="1200" kern="1200" dirty="0" smtClean="0">
            <a:solidFill>
              <a:srgbClr val="000000"/>
            </a:solidFill>
            <a:latin typeface="Arial" panose="020B0604020202020204" pitchFamily="34" charset="0"/>
            <a:cs typeface="Arial" panose="020B0604020202020204" pitchFamily="34" charset="0"/>
          </a:endParaRPr>
        </a:p>
        <a:p>
          <a:pPr marL="0" marR="0" lvl="0" indent="0" algn="l" defTabSz="533400" rtl="0" eaLnBrk="1" fontAlgn="auto" latinLnBrk="0" hangingPunct="1">
            <a:lnSpc>
              <a:spcPct val="90000"/>
            </a:lnSpc>
            <a:spcBef>
              <a:spcPct val="0"/>
            </a:spcBef>
            <a:spcAft>
              <a:spcPct val="35000"/>
            </a:spcAft>
            <a:buClrTx/>
            <a:buSzTx/>
            <a:buFontTx/>
            <a:buNone/>
            <a:tabLst/>
            <a:defRPr/>
          </a:pPr>
          <a:r>
            <a:rPr lang="en-US" sz="1200" kern="1200" dirty="0" smtClean="0">
              <a:solidFill>
                <a:srgbClr val="000000"/>
              </a:solidFill>
              <a:latin typeface="Arial" panose="020B0604020202020204" pitchFamily="34" charset="0"/>
              <a:cs typeface="Arial" panose="020B0604020202020204" pitchFamily="34" charset="0"/>
            </a:rPr>
            <a:t>- </a:t>
          </a:r>
          <a:r>
            <a:rPr lang="kk-KZ" sz="1200" kern="1200" dirty="0" smtClean="0">
              <a:solidFill>
                <a:srgbClr val="000000"/>
              </a:solidFill>
              <a:latin typeface="Arial" panose="020B0604020202020204" pitchFamily="34" charset="0"/>
              <a:cs typeface="Arial" panose="020B0604020202020204" pitchFamily="34" charset="0"/>
            </a:rPr>
            <a:t>Business process automation</a:t>
          </a:r>
          <a:endParaRPr lang="ru-RU" sz="1200" kern="1200" dirty="0" smtClean="0">
            <a:solidFill>
              <a:srgbClr val="000000"/>
            </a:solidFill>
            <a:latin typeface="Arial" panose="020B0604020202020204" pitchFamily="34" charset="0"/>
            <a:cs typeface="Arial" panose="020B0604020202020204" pitchFamily="34" charset="0"/>
          </a:endParaRPr>
        </a:p>
        <a:p>
          <a:pPr lvl="0" algn="l" defTabSz="533400" rtl="0">
            <a:lnSpc>
              <a:spcPct val="90000"/>
            </a:lnSpc>
            <a:spcBef>
              <a:spcPct val="0"/>
            </a:spcBef>
            <a:spcAft>
              <a:spcPct val="35000"/>
            </a:spcAft>
          </a:pPr>
          <a:r>
            <a:rPr lang="ru-RU" sz="1200" kern="1200" dirty="0" smtClean="0">
              <a:solidFill>
                <a:srgbClr val="000000"/>
              </a:solidFill>
              <a:latin typeface="Arial" panose="020B0604020202020204" pitchFamily="34" charset="0"/>
              <a:cs typeface="Arial" panose="020B0604020202020204" pitchFamily="34" charset="0"/>
            </a:rPr>
            <a:t>- </a:t>
          </a:r>
          <a:r>
            <a:rPr lang="en-US" sz="1200" kern="1200" dirty="0" smtClean="0">
              <a:solidFill>
                <a:srgbClr val="000000"/>
              </a:solidFill>
              <a:latin typeface="Arial" panose="020B0604020202020204" pitchFamily="34" charset="0"/>
              <a:cs typeface="Arial" panose="020B0604020202020204" pitchFamily="34" charset="0"/>
            </a:rPr>
            <a:t>IT </a:t>
          </a:r>
          <a:r>
            <a:rPr lang="ru-RU" sz="1200" kern="1200" dirty="0" smtClean="0">
              <a:solidFill>
                <a:srgbClr val="000000"/>
              </a:solidFill>
              <a:latin typeface="Arial" panose="020B0604020202020204" pitchFamily="34" charset="0"/>
              <a:cs typeface="Arial" panose="020B0604020202020204" pitchFamily="34" charset="0"/>
            </a:rPr>
            <a:t>project management</a:t>
          </a:r>
        </a:p>
      </dsp:txBody>
      <dsp:txXfrm>
        <a:off x="3704933" y="1710514"/>
        <a:ext cx="2301194" cy="2619912"/>
      </dsp:txXfrm>
    </dsp:sp>
    <dsp:sp modelId="{33C578FE-CAE6-44D0-932B-DEE470C95799}">
      <dsp:nvSpPr>
        <dsp:cNvPr id="0" name=""/>
        <dsp:cNvSpPr/>
      </dsp:nvSpPr>
      <dsp:spPr>
        <a:xfrm>
          <a:off x="6006127" y="1071637"/>
          <a:ext cx="5381100" cy="1453445"/>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230735" numCol="1" spcCol="1270" anchor="ctr" anchorCtr="0">
          <a:noAutofit/>
        </a:bodyPr>
        <a:lstStyle/>
        <a:p>
          <a:pPr lvl="0" algn="l" defTabSz="800100">
            <a:lnSpc>
              <a:spcPct val="90000"/>
            </a:lnSpc>
            <a:spcBef>
              <a:spcPct val="0"/>
            </a:spcBef>
            <a:spcAft>
              <a:spcPct val="35000"/>
            </a:spcAft>
          </a:pPr>
          <a:r>
            <a:rPr lang="ru-RU" sz="1800" kern="1200" dirty="0" smtClean="0">
              <a:latin typeface="Times New Roman" panose="02020603050405020304" pitchFamily="18" charset="0"/>
              <a:cs typeface="Times New Roman" panose="02020603050405020304" pitchFamily="18" charset="0"/>
            </a:rPr>
            <a:t>IS architecture</a:t>
          </a:r>
          <a:endParaRPr lang="ru-RU" sz="1800" kern="1200" dirty="0"/>
        </a:p>
      </dsp:txBody>
      <dsp:txXfrm>
        <a:off x="6006127" y="1434998"/>
        <a:ext cx="5017739" cy="726723"/>
      </dsp:txXfrm>
    </dsp:sp>
    <dsp:sp modelId="{AAE7BD15-F426-4B66-8AF3-5D93ED28D46C}">
      <dsp:nvSpPr>
        <dsp:cNvPr id="0" name=""/>
        <dsp:cNvSpPr/>
      </dsp:nvSpPr>
      <dsp:spPr>
        <a:xfrm>
          <a:off x="6006127" y="2194824"/>
          <a:ext cx="2301194" cy="2637429"/>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algn="l" rtl="0">
            <a:spcBef>
              <a:spcPct val="0"/>
            </a:spcBef>
          </a:pPr>
          <a:r>
            <a:rPr lang="ru-RU" sz="1200" kern="1200" dirty="0" smtClean="0">
              <a:solidFill>
                <a:srgbClr val="000000"/>
              </a:solidFill>
              <a:latin typeface="Arial" panose="020B0604020202020204" pitchFamily="34" charset="0"/>
              <a:cs typeface="Arial" panose="020B0604020202020204" pitchFamily="34" charset="0"/>
            </a:rPr>
            <a:t>- Information systems architecture</a:t>
          </a:r>
        </a:p>
        <a:p>
          <a:pPr algn="l" rtl="0">
            <a:spcBef>
              <a:spcPct val="0"/>
            </a:spcBef>
          </a:pPr>
          <a:r>
            <a:rPr lang="ru-RU" sz="1200" kern="1200" dirty="0" smtClean="0">
              <a:solidFill>
                <a:srgbClr val="000000"/>
              </a:solidFill>
              <a:latin typeface="Arial" panose="020B0604020202020204" pitchFamily="34" charset="0"/>
              <a:cs typeface="Arial" panose="020B0604020202020204" pitchFamily="34" charset="0"/>
            </a:rPr>
            <a:t>- Continuous integration and deployment </a:t>
          </a:r>
          <a:r>
            <a:rPr lang="en-US" sz="1200" kern="1200" dirty="0" smtClean="0">
              <a:solidFill>
                <a:srgbClr val="000000"/>
              </a:solidFill>
              <a:latin typeface="Arial" panose="020B0604020202020204" pitchFamily="34" charset="0"/>
              <a:cs typeface="Arial" panose="020B0604020202020204" pitchFamily="34" charset="0"/>
            </a:rPr>
            <a:t>CI/CD</a:t>
          </a:r>
          <a:endParaRPr lang="ru-RU" sz="1200" kern="1200" dirty="0" smtClean="0">
            <a:solidFill>
              <a:srgbClr val="000000"/>
            </a:solidFill>
            <a:latin typeface="Arial" panose="020B0604020202020204" pitchFamily="34" charset="0"/>
            <a:cs typeface="Arial" panose="020B0604020202020204" pitchFamily="34" charset="0"/>
          </a:endParaRPr>
        </a:p>
        <a:p>
          <a:pPr algn="l" rtl="0">
            <a:spcBef>
              <a:spcPct val="0"/>
            </a:spcBef>
          </a:pPr>
          <a:r>
            <a:rPr lang="ru-RU" sz="1200" kern="1200" dirty="0" smtClean="0">
              <a:solidFill>
                <a:srgbClr val="000000"/>
              </a:solidFill>
              <a:latin typeface="Arial" panose="020B0604020202020204" pitchFamily="34" charset="0"/>
              <a:cs typeface="Arial" panose="020B0604020202020204" pitchFamily="34" charset="0"/>
            </a:rPr>
            <a:t>- IT audit and control</a:t>
          </a:r>
        </a:p>
        <a:p>
          <a:pPr marL="0" marR="0" lvl="0" indent="0" algn="l" defTabSz="914400" rtl="0" eaLnBrk="1" fontAlgn="auto" latinLnBrk="0" hangingPunct="1">
            <a:lnSpc>
              <a:spcPct val="100000"/>
            </a:lnSpc>
            <a:spcBef>
              <a:spcPct val="0"/>
            </a:spcBef>
            <a:spcAft>
              <a:spcPts val="0"/>
            </a:spcAft>
            <a:buClrTx/>
            <a:buSzTx/>
            <a:buFontTx/>
            <a:buNone/>
            <a:tabLst/>
            <a:defRPr/>
          </a:pPr>
          <a:r>
            <a:rPr lang="ru-RU" sz="1200" kern="1200" dirty="0" smtClean="0">
              <a:solidFill>
                <a:srgbClr val="000000"/>
              </a:solidFill>
              <a:latin typeface="Arial" panose="020B0604020202020204" pitchFamily="34" charset="0"/>
              <a:cs typeface="Arial" panose="020B0604020202020204" pitchFamily="34" charset="0"/>
            </a:rPr>
            <a:t>- Digital transformation technologies</a:t>
          </a:r>
        </a:p>
        <a:p>
          <a:pPr marL="0" marR="0" lvl="0" indent="0" algn="l" defTabSz="914400" rtl="0" eaLnBrk="1" fontAlgn="auto" latinLnBrk="0" hangingPunct="1">
            <a:lnSpc>
              <a:spcPct val="100000"/>
            </a:lnSpc>
            <a:spcBef>
              <a:spcPct val="0"/>
            </a:spcBef>
            <a:spcAft>
              <a:spcPts val="0"/>
            </a:spcAft>
            <a:buClrTx/>
            <a:buSzTx/>
            <a:buFontTx/>
            <a:buNone/>
            <a:tabLst/>
            <a:defRPr/>
          </a:pPr>
          <a:r>
            <a:rPr lang="ru-RU" sz="1200" kern="1200" dirty="0" smtClean="0">
              <a:solidFill>
                <a:srgbClr val="000000"/>
              </a:solidFill>
              <a:latin typeface="Arial" panose="020B0604020202020204" pitchFamily="34" charset="0"/>
              <a:cs typeface="Arial" panose="020B0604020202020204" pitchFamily="34" charset="0"/>
            </a:rPr>
            <a:t>- IS integration</a:t>
          </a:r>
        </a:p>
        <a:p>
          <a:pPr marL="0" marR="0" lvl="0" indent="0" algn="l" defTabSz="914400" rtl="0" eaLnBrk="1" fontAlgn="auto" latinLnBrk="0" hangingPunct="1">
            <a:lnSpc>
              <a:spcPct val="100000"/>
            </a:lnSpc>
            <a:spcBef>
              <a:spcPct val="0"/>
            </a:spcBef>
            <a:spcAft>
              <a:spcPts val="0"/>
            </a:spcAft>
            <a:buClrTx/>
            <a:buSzTx/>
            <a:buFontTx/>
            <a:buNone/>
            <a:tabLst/>
            <a:defRPr/>
          </a:pPr>
          <a:r>
            <a:rPr lang="ru-RU" sz="1200" kern="1200" dirty="0" smtClean="0">
              <a:solidFill>
                <a:srgbClr val="000000"/>
              </a:solidFill>
              <a:latin typeface="Arial" panose="020B0604020202020204" pitchFamily="34" charset="0"/>
              <a:cs typeface="Arial" panose="020B0604020202020204" pitchFamily="34" charset="0"/>
            </a:rPr>
            <a:t>- </a:t>
          </a:r>
          <a:r>
            <a:rPr lang="en-US" sz="1200" kern="1200" dirty="0" smtClean="0">
              <a:solidFill>
                <a:srgbClr val="000000"/>
              </a:solidFill>
              <a:latin typeface="Arial" panose="020B0604020202020204" pitchFamily="34" charset="0"/>
              <a:cs typeface="Arial" panose="020B0604020202020204" pitchFamily="34" charset="0"/>
            </a:rPr>
            <a:t>AI </a:t>
          </a:r>
          <a:r>
            <a:rPr lang="ru-RU" sz="1200" kern="1200" dirty="0" smtClean="0">
              <a:solidFill>
                <a:srgbClr val="000000"/>
              </a:solidFill>
              <a:latin typeface="Arial" panose="020B0604020202020204" pitchFamily="34" charset="0"/>
              <a:cs typeface="Arial" panose="020B0604020202020204" pitchFamily="34" charset="0"/>
            </a:rPr>
            <a:t>and machine learning</a:t>
          </a:r>
        </a:p>
        <a:p>
          <a:pPr algn="l" rtl="0">
            <a:spcBef>
              <a:spcPct val="0"/>
            </a:spcBef>
          </a:pPr>
          <a:endParaRPr lang="ru-RU" sz="1200" kern="1200" dirty="0">
            <a:solidFill>
              <a:srgbClr val="000000"/>
            </a:solidFill>
            <a:latin typeface="Arial" panose="020B0604020202020204" pitchFamily="34" charset="0"/>
            <a:cs typeface="Arial" panose="020B0604020202020204" pitchFamily="34" charset="0"/>
          </a:endParaRPr>
        </a:p>
      </dsp:txBody>
      <dsp:txXfrm>
        <a:off x="6006127" y="2194824"/>
        <a:ext cx="2301194" cy="2637429"/>
      </dsp:txXfrm>
    </dsp:sp>
    <dsp:sp modelId="{9BCD2F91-C293-4522-87A9-4088EA0D4E31}">
      <dsp:nvSpPr>
        <dsp:cNvPr id="0" name=""/>
        <dsp:cNvSpPr/>
      </dsp:nvSpPr>
      <dsp:spPr>
        <a:xfrm>
          <a:off x="8307321" y="1555947"/>
          <a:ext cx="3079906" cy="1453445"/>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230735" numCol="1" spcCol="1270" anchor="ctr" anchorCtr="0">
          <a:noAutofit/>
        </a:bodyPr>
        <a:lstStyle/>
        <a:p>
          <a:pPr lvl="0" algn="l" defTabSz="800100">
            <a:lnSpc>
              <a:spcPct val="90000"/>
            </a:lnSpc>
            <a:spcBef>
              <a:spcPct val="0"/>
            </a:spcBef>
            <a:spcAft>
              <a:spcPct val="35000"/>
            </a:spcAft>
          </a:pPr>
          <a:r>
            <a:rPr lang="ru-RU" sz="1800" kern="1200" dirty="0" smtClean="0">
              <a:latin typeface="Times New Roman" panose="02020603050405020304" pitchFamily="18" charset="0"/>
              <a:cs typeface="Times New Roman" panose="02020603050405020304" pitchFamily="18" charset="0"/>
            </a:rPr>
            <a:t>Business application development </a:t>
          </a:r>
          <a:r>
            <a:rPr lang="en-US" sz="1800" kern="1200" dirty="0" smtClean="0">
              <a:latin typeface="Times New Roman" panose="02020603050405020304" pitchFamily="18" charset="0"/>
              <a:cs typeface="Times New Roman" panose="02020603050405020304" pitchFamily="18" charset="0"/>
            </a:rPr>
            <a:t>(1C</a:t>
          </a:r>
          <a:r>
            <a:rPr lang="ru-RU" sz="1800" kern="1200" dirty="0" smtClean="0">
              <a:latin typeface="Times New Roman" panose="02020603050405020304" pitchFamily="18" charset="0"/>
              <a:cs typeface="Times New Roman" panose="02020603050405020304" pitchFamily="18" charset="0"/>
            </a:rPr>
            <a:t>, </a:t>
          </a:r>
          <a:r>
            <a:rPr lang="en-US" sz="1800" kern="1200" dirty="0" smtClean="0">
              <a:latin typeface="Times New Roman" panose="02020603050405020304" pitchFamily="18" charset="0"/>
              <a:cs typeface="Times New Roman" panose="02020603050405020304" pitchFamily="18" charset="0"/>
            </a:rPr>
            <a:t>SAP)</a:t>
          </a:r>
          <a:endParaRPr lang="ru-RU" sz="1800" kern="1200" dirty="0"/>
        </a:p>
      </dsp:txBody>
      <dsp:txXfrm>
        <a:off x="8307321" y="1919308"/>
        <a:ext cx="2716545" cy="726723"/>
      </dsp:txXfrm>
    </dsp:sp>
    <dsp:sp modelId="{4C0DC759-B682-4C1F-A41D-B5D2477222DE}">
      <dsp:nvSpPr>
        <dsp:cNvPr id="0" name=""/>
        <dsp:cNvSpPr/>
      </dsp:nvSpPr>
      <dsp:spPr>
        <a:xfrm>
          <a:off x="8307321" y="2792085"/>
          <a:ext cx="2322159" cy="2442441"/>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ru-RU" sz="1200" kern="1200" dirty="0" smtClean="0"/>
            <a:t>- </a:t>
          </a:r>
          <a:r>
            <a:rPr lang="ru-RU" sz="1200" kern="1200" dirty="0" smtClean="0">
              <a:solidFill>
                <a:srgbClr val="000000"/>
              </a:solidFill>
              <a:latin typeface="Arial" panose="020B0604020202020204" pitchFamily="34" charset="0"/>
              <a:cs typeface="Arial" panose="020B0604020202020204" pitchFamily="34" charset="0"/>
            </a:rPr>
            <a:t>IS prototype development</a:t>
          </a:r>
        </a:p>
        <a:p>
          <a:pPr lvl="0" algn="l" defTabSz="533400">
            <a:lnSpc>
              <a:spcPct val="90000"/>
            </a:lnSpc>
            <a:spcBef>
              <a:spcPct val="0"/>
            </a:spcBef>
            <a:spcAft>
              <a:spcPct val="35000"/>
            </a:spcAft>
          </a:pPr>
          <a:r>
            <a:rPr lang="ru-RU" sz="1200" kern="1200" dirty="0" smtClean="0">
              <a:solidFill>
                <a:srgbClr val="000000"/>
              </a:solidFill>
              <a:latin typeface="Arial" panose="020B0604020202020204" pitchFamily="34" charset="0"/>
              <a:cs typeface="Arial" panose="020B0604020202020204" pitchFamily="34" charset="0"/>
            </a:rPr>
            <a:t>- IS development for trade automation</a:t>
          </a:r>
        </a:p>
        <a:p>
          <a:pPr lvl="0" algn="l" defTabSz="533400">
            <a:lnSpc>
              <a:spcPct val="90000"/>
            </a:lnSpc>
            <a:spcBef>
              <a:spcPct val="0"/>
            </a:spcBef>
            <a:spcAft>
              <a:spcPct val="35000"/>
            </a:spcAft>
          </a:pPr>
          <a:r>
            <a:rPr lang="ru-RU" sz="1200" kern="1200" dirty="0" smtClean="0">
              <a:solidFill>
                <a:srgbClr val="000000"/>
              </a:solidFill>
              <a:latin typeface="Arial" panose="020B0604020202020204" pitchFamily="34" charset="0"/>
              <a:cs typeface="Arial" panose="020B0604020202020204" pitchFamily="34" charset="0"/>
            </a:rPr>
            <a:t>- IS development for financial accounting</a:t>
          </a:r>
        </a:p>
        <a:p>
          <a:pPr lvl="0" algn="l" defTabSz="533400">
            <a:lnSpc>
              <a:spcPct val="90000"/>
            </a:lnSpc>
            <a:spcBef>
              <a:spcPct val="0"/>
            </a:spcBef>
            <a:spcAft>
              <a:spcPct val="35000"/>
            </a:spcAft>
          </a:pPr>
          <a:r>
            <a:rPr lang="ru-RU" sz="1200" kern="1200" dirty="0" smtClean="0">
              <a:solidFill>
                <a:srgbClr val="000000"/>
              </a:solidFill>
              <a:latin typeface="Arial" panose="020B0604020202020204" pitchFamily="34" charset="0"/>
              <a:cs typeface="Arial" panose="020B0604020202020204" pitchFamily="34" charset="0"/>
            </a:rPr>
            <a:t>- </a:t>
          </a:r>
          <a:r>
            <a:rPr lang="ru-RU" sz="1200" kern="1200" dirty="0" smtClean="0">
              <a:solidFill>
                <a:srgbClr val="000000"/>
              </a:solidFill>
              <a:latin typeface="Arial" panose="020B0604020202020204" pitchFamily="34" charset="0"/>
            </a:rPr>
            <a:t>Query</a:t>
          </a:r>
          <a:r>
            <a:rPr lang="ru-RU" sz="1200" kern="1200" dirty="0" smtClean="0">
              <a:solidFill>
                <a:srgbClr val="000000"/>
              </a:solidFill>
              <a:latin typeface="Arial" panose="020B0604020202020204" pitchFamily="34" charset="0"/>
              <a:cs typeface="Arial" panose="020B0604020202020204" pitchFamily="34" charset="0"/>
            </a:rPr>
            <a:t> language </a:t>
          </a:r>
          <a:r>
            <a:rPr lang="ru-RU" sz="1200" kern="1200" dirty="0" smtClean="0">
              <a:solidFill>
                <a:srgbClr val="000000"/>
              </a:solidFill>
              <a:latin typeface="Arial" panose="020B0604020202020204" pitchFamily="34" charset="0"/>
            </a:rPr>
            <a:t>and report development</a:t>
          </a:r>
        </a:p>
      </dsp:txBody>
      <dsp:txXfrm>
        <a:off x="8307321" y="2792085"/>
        <a:ext cx="2322159" cy="244244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93E667-9D65-44F2-988A-E1D33D8B4724}" type="datetimeFigureOut">
              <a:rPr lang="ru-RU" smtClean="0"/>
              <a:t>20.02.2026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Sample text</a:t>
            </a:r>
          </a:p>
          <a:p>
            <a:pPr lvl="1"/>
            <a:r>
              <a:rPr lang="ru-RU" smtClean="0"/>
              <a:t>Second level</a:t>
            </a:r>
          </a:p>
          <a:p>
            <a:pPr lvl="2"/>
            <a:r>
              <a:rPr lang="ru-RU" smtClean="0"/>
              <a:t>Third level</a:t>
            </a:r>
          </a:p>
          <a:p>
            <a:pPr lvl="3"/>
            <a:r>
              <a:rPr lang="ru-RU" smtClean="0"/>
              <a:t>Fourth level</a:t>
            </a:r>
          </a:p>
          <a:p>
            <a:pPr lvl="4"/>
            <a:r>
              <a:rPr lang="ru-RU" smtClean="0"/>
              <a:t>Fifth level</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112AB-AE0F-4683-8811-80371ED6A651}" type="slidenum">
              <a:rPr lang="ru-RU" smtClean="0"/>
              <a:t>‹#›</a:t>
            </a:fld>
            <a:endParaRPr lang="ru-RU"/>
          </a:p>
        </p:txBody>
      </p:sp>
    </p:spTree>
    <p:extLst>
      <p:ext uri="{BB962C8B-B14F-4D97-AF65-F5344CB8AC3E}">
        <p14:creationId xmlns:p14="http://schemas.microsoft.com/office/powerpoint/2010/main" val="868299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E4112AB-AE0F-4683-8811-80371ED6A651}" type="slidenum">
              <a:rPr lang="ru-RU" smtClean="0"/>
              <a:t>5</a:t>
            </a:fld>
            <a:endParaRPr lang="ru-RU"/>
          </a:p>
        </p:txBody>
      </p:sp>
    </p:spTree>
    <p:extLst>
      <p:ext uri="{BB962C8B-B14F-4D97-AF65-F5344CB8AC3E}">
        <p14:creationId xmlns:p14="http://schemas.microsoft.com/office/powerpoint/2010/main" val="2845435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Z" dirty="0"/>
          </a:p>
        </p:txBody>
      </p:sp>
      <p:sp>
        <p:nvSpPr>
          <p:cNvPr id="4" name="Slide Number Placeholder 3"/>
          <p:cNvSpPr>
            <a:spLocks noGrp="1"/>
          </p:cNvSpPr>
          <p:nvPr>
            <p:ph type="sldNum" sz="quarter" idx="5"/>
          </p:nvPr>
        </p:nvSpPr>
        <p:spPr/>
        <p:txBody>
          <a:bodyPr/>
          <a:lstStyle/>
          <a:p>
            <a:fld id="{0F73400D-3DF5-974E-A112-752C3E0A3A07}" type="slidenum">
              <a:rPr lang="en-KZ" smtClean="0"/>
              <a:t>11</a:t>
            </a:fld>
            <a:endParaRPr lang="en-KZ"/>
          </a:p>
        </p:txBody>
      </p:sp>
    </p:spTree>
    <p:extLst>
      <p:ext uri="{BB962C8B-B14F-4D97-AF65-F5344CB8AC3E}">
        <p14:creationId xmlns:p14="http://schemas.microsoft.com/office/powerpoint/2010/main" val="2830618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939113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537091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118251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Z" dirty="0"/>
          </a:p>
        </p:txBody>
      </p:sp>
      <p:sp>
        <p:nvSpPr>
          <p:cNvPr id="4" name="Slide Number Placeholder 3"/>
          <p:cNvSpPr>
            <a:spLocks noGrp="1"/>
          </p:cNvSpPr>
          <p:nvPr>
            <p:ph type="sldNum" sz="quarter" idx="5"/>
          </p:nvPr>
        </p:nvSpPr>
        <p:spPr/>
        <p:txBody>
          <a:bodyPr/>
          <a:lstStyle/>
          <a:p>
            <a:fld id="{0F73400D-3DF5-974E-A112-752C3E0A3A07}" type="slidenum">
              <a:rPr lang="en-KZ" smtClean="0"/>
              <a:t>16</a:t>
            </a:fld>
            <a:endParaRPr lang="en-KZ"/>
          </a:p>
        </p:txBody>
      </p:sp>
    </p:spTree>
    <p:extLst>
      <p:ext uri="{BB962C8B-B14F-4D97-AF65-F5344CB8AC3E}">
        <p14:creationId xmlns:p14="http://schemas.microsoft.com/office/powerpoint/2010/main" val="1080697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Z" dirty="0"/>
          </a:p>
        </p:txBody>
      </p:sp>
      <p:sp>
        <p:nvSpPr>
          <p:cNvPr id="4" name="Slide Number Placeholder 3"/>
          <p:cNvSpPr>
            <a:spLocks noGrp="1"/>
          </p:cNvSpPr>
          <p:nvPr>
            <p:ph type="sldNum" sz="quarter" idx="5"/>
          </p:nvPr>
        </p:nvSpPr>
        <p:spPr/>
        <p:txBody>
          <a:bodyPr/>
          <a:lstStyle/>
          <a:p>
            <a:fld id="{0F73400D-3DF5-974E-A112-752C3E0A3A07}" type="slidenum">
              <a:rPr lang="en-KZ" smtClean="0"/>
              <a:t>18</a:t>
            </a:fld>
            <a:endParaRPr lang="en-KZ"/>
          </a:p>
        </p:txBody>
      </p:sp>
    </p:spTree>
    <p:extLst>
      <p:ext uri="{BB962C8B-B14F-4D97-AF65-F5344CB8AC3E}">
        <p14:creationId xmlns:p14="http://schemas.microsoft.com/office/powerpoint/2010/main" val="865476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Z" dirty="0"/>
          </a:p>
        </p:txBody>
      </p:sp>
      <p:sp>
        <p:nvSpPr>
          <p:cNvPr id="4" name="Slide Number Placeholder 3"/>
          <p:cNvSpPr>
            <a:spLocks noGrp="1"/>
          </p:cNvSpPr>
          <p:nvPr>
            <p:ph type="sldNum" sz="quarter" idx="5"/>
          </p:nvPr>
        </p:nvSpPr>
        <p:spPr/>
        <p:txBody>
          <a:bodyPr/>
          <a:lstStyle/>
          <a:p>
            <a:fld id="{0F73400D-3DF5-974E-A112-752C3E0A3A07}" type="slidenum">
              <a:rPr lang="en-KZ" smtClean="0"/>
              <a:t>19</a:t>
            </a:fld>
            <a:endParaRPr lang="en-KZ"/>
          </a:p>
        </p:txBody>
      </p:sp>
    </p:spTree>
    <p:extLst>
      <p:ext uri="{BB962C8B-B14F-4D97-AF65-F5344CB8AC3E}">
        <p14:creationId xmlns:p14="http://schemas.microsoft.com/office/powerpoint/2010/main" val="1141992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Z" dirty="0"/>
          </a:p>
        </p:txBody>
      </p:sp>
      <p:sp>
        <p:nvSpPr>
          <p:cNvPr id="4" name="Slide Number Placeholder 3"/>
          <p:cNvSpPr>
            <a:spLocks noGrp="1"/>
          </p:cNvSpPr>
          <p:nvPr>
            <p:ph type="sldNum" sz="quarter" idx="5"/>
          </p:nvPr>
        </p:nvSpPr>
        <p:spPr/>
        <p:txBody>
          <a:bodyPr/>
          <a:lstStyle/>
          <a:p>
            <a:fld id="{0F73400D-3DF5-974E-A112-752C3E0A3A07}" type="slidenum">
              <a:rPr lang="en-KZ" smtClean="0"/>
              <a:t>21</a:t>
            </a:fld>
            <a:endParaRPr lang="en-KZ"/>
          </a:p>
        </p:txBody>
      </p:sp>
    </p:spTree>
    <p:extLst>
      <p:ext uri="{BB962C8B-B14F-4D97-AF65-F5344CB8AC3E}">
        <p14:creationId xmlns:p14="http://schemas.microsoft.com/office/powerpoint/2010/main" val="2258590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29bc98276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29bc98276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1984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3581" y="1122279"/>
            <a:ext cx="9144840" cy="2387364"/>
          </a:xfrm>
        </p:spPr>
        <p:txBody>
          <a:bodyPr anchor="b"/>
          <a:lstStyle>
            <a:lvl1pPr algn="ctr">
              <a:defRPr sz="6349"/>
            </a:lvl1pPr>
          </a:lstStyle>
          <a:p>
            <a:r>
              <a:rPr lang="ru-RU"/>
              <a:t>Образец заголовка</a:t>
            </a:r>
          </a:p>
        </p:txBody>
      </p:sp>
      <p:sp>
        <p:nvSpPr>
          <p:cNvPr id="3" name="Подзаголовок 2"/>
          <p:cNvSpPr>
            <a:spLocks noGrp="1"/>
          </p:cNvSpPr>
          <p:nvPr>
            <p:ph type="subTitle" idx="1"/>
          </p:nvPr>
        </p:nvSpPr>
        <p:spPr>
          <a:xfrm>
            <a:off x="1523581" y="3602047"/>
            <a:ext cx="9144840" cy="1656538"/>
          </a:xfrm>
        </p:spPr>
        <p:txBody>
          <a:bodyPr/>
          <a:lstStyle>
            <a:lvl1pPr marL="0" indent="0" algn="ctr">
              <a:buNone/>
              <a:defRPr sz="2539"/>
            </a:lvl1pPr>
            <a:lvl2pPr marL="483763" indent="0" algn="ctr">
              <a:buNone/>
              <a:defRPr sz="2116"/>
            </a:lvl2pPr>
            <a:lvl3pPr marL="967527" indent="0" algn="ctr">
              <a:buNone/>
              <a:defRPr sz="1905"/>
            </a:lvl3pPr>
            <a:lvl4pPr marL="1451290" indent="0" algn="ctr">
              <a:buNone/>
              <a:defRPr sz="1693"/>
            </a:lvl4pPr>
            <a:lvl5pPr marL="1935053" indent="0" algn="ctr">
              <a:buNone/>
              <a:defRPr sz="1693"/>
            </a:lvl5pPr>
            <a:lvl6pPr marL="2418817" indent="0" algn="ctr">
              <a:buNone/>
              <a:defRPr sz="1693"/>
            </a:lvl6pPr>
            <a:lvl7pPr marL="2902580" indent="0" algn="ctr">
              <a:buNone/>
              <a:defRPr sz="1693"/>
            </a:lvl7pPr>
            <a:lvl8pPr marL="3386343" indent="0" algn="ctr">
              <a:buNone/>
              <a:defRPr sz="1693"/>
            </a:lvl8pPr>
            <a:lvl9pPr marL="3870107" indent="0" algn="ctr">
              <a:buNone/>
              <a:defRPr sz="1693"/>
            </a:lvl9pPr>
          </a:lstStyle>
          <a:p>
            <a:r>
              <a:rPr lang="ru-RU"/>
              <a:t>Образец подзаголовка</a:t>
            </a:r>
          </a:p>
        </p:txBody>
      </p:sp>
    </p:spTree>
    <p:extLst>
      <p:ext uri="{BB962C8B-B14F-4D97-AF65-F5344CB8AC3E}">
        <p14:creationId xmlns:p14="http://schemas.microsoft.com/office/powerpoint/2010/main" val="538668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4214843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502" y="1710300"/>
            <a:ext cx="10515558" cy="2852740"/>
          </a:xfrm>
        </p:spPr>
        <p:txBody>
          <a:bodyPr anchor="b"/>
          <a:lstStyle>
            <a:lvl1pPr>
              <a:defRPr sz="6349"/>
            </a:lvl1pPr>
          </a:lstStyle>
          <a:p>
            <a:r>
              <a:rPr lang="ru-RU"/>
              <a:t>Образец заголовка</a:t>
            </a:r>
          </a:p>
        </p:txBody>
      </p:sp>
      <p:sp>
        <p:nvSpPr>
          <p:cNvPr id="3" name="Текст 2"/>
          <p:cNvSpPr>
            <a:spLocks noGrp="1"/>
          </p:cNvSpPr>
          <p:nvPr>
            <p:ph type="body" idx="1"/>
          </p:nvPr>
        </p:nvSpPr>
        <p:spPr>
          <a:xfrm>
            <a:off x="831502" y="4589921"/>
            <a:ext cx="10515558" cy="1500293"/>
          </a:xfrm>
        </p:spPr>
        <p:txBody>
          <a:bodyPr/>
          <a:lstStyle>
            <a:lvl1pPr marL="0" indent="0">
              <a:buNone/>
              <a:defRPr sz="2539"/>
            </a:lvl1pPr>
            <a:lvl2pPr marL="483763" indent="0">
              <a:buNone/>
              <a:defRPr sz="2116"/>
            </a:lvl2pPr>
            <a:lvl3pPr marL="967527" indent="0">
              <a:buNone/>
              <a:defRPr sz="1905"/>
            </a:lvl3pPr>
            <a:lvl4pPr marL="1451290" indent="0">
              <a:buNone/>
              <a:defRPr sz="1693"/>
            </a:lvl4pPr>
            <a:lvl5pPr marL="1935053" indent="0">
              <a:buNone/>
              <a:defRPr sz="1693"/>
            </a:lvl5pPr>
            <a:lvl6pPr marL="2418817" indent="0">
              <a:buNone/>
              <a:defRPr sz="1693"/>
            </a:lvl6pPr>
            <a:lvl7pPr marL="2902580" indent="0">
              <a:buNone/>
              <a:defRPr sz="1693"/>
            </a:lvl7pPr>
            <a:lvl8pPr marL="3386343" indent="0">
              <a:buNone/>
              <a:defRPr sz="1693"/>
            </a:lvl8pPr>
            <a:lvl9pPr marL="3870107" indent="0">
              <a:buNone/>
              <a:defRPr sz="1693"/>
            </a:lvl9pPr>
          </a:lstStyle>
          <a:p>
            <a:pPr lvl="0"/>
            <a:r>
              <a:rPr lang="ru-RU"/>
              <a:t>Образец текста</a:t>
            </a:r>
          </a:p>
        </p:txBody>
      </p:sp>
    </p:spTree>
    <p:extLst>
      <p:ext uri="{BB962C8B-B14F-4D97-AF65-F5344CB8AC3E}">
        <p14:creationId xmlns:p14="http://schemas.microsoft.com/office/powerpoint/2010/main" val="1229032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287247" y="1700220"/>
            <a:ext cx="5704606" cy="316859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53114" y="1700220"/>
            <a:ext cx="5704606" cy="316859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936560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901" y="364574"/>
            <a:ext cx="10515558" cy="1325566"/>
          </a:xfrm>
        </p:spPr>
        <p:txBody>
          <a:bodyPr/>
          <a:lstStyle/>
          <a:p>
            <a:r>
              <a:rPr lang="ru-RU"/>
              <a:t>Образец заголовка</a:t>
            </a:r>
          </a:p>
        </p:txBody>
      </p:sp>
      <p:sp>
        <p:nvSpPr>
          <p:cNvPr id="3" name="Текст 2"/>
          <p:cNvSpPr>
            <a:spLocks noGrp="1"/>
          </p:cNvSpPr>
          <p:nvPr>
            <p:ph type="body" idx="1"/>
          </p:nvPr>
        </p:nvSpPr>
        <p:spPr>
          <a:xfrm>
            <a:off x="839901" y="1681740"/>
            <a:ext cx="5156991" cy="823229"/>
          </a:xfrm>
        </p:spPr>
        <p:txBody>
          <a:bodyPr anchor="b"/>
          <a:lstStyle>
            <a:lvl1pPr marL="0" indent="0">
              <a:buNone/>
              <a:defRPr sz="2539" b="1"/>
            </a:lvl1pPr>
            <a:lvl2pPr marL="483763" indent="0">
              <a:buNone/>
              <a:defRPr sz="2116" b="1"/>
            </a:lvl2pPr>
            <a:lvl3pPr marL="967527" indent="0">
              <a:buNone/>
              <a:defRPr sz="1905" b="1"/>
            </a:lvl3pPr>
            <a:lvl4pPr marL="1451290" indent="0">
              <a:buNone/>
              <a:defRPr sz="1693" b="1"/>
            </a:lvl4pPr>
            <a:lvl5pPr marL="1935053" indent="0">
              <a:buNone/>
              <a:defRPr sz="1693" b="1"/>
            </a:lvl5pPr>
            <a:lvl6pPr marL="2418817" indent="0">
              <a:buNone/>
              <a:defRPr sz="1693" b="1"/>
            </a:lvl6pPr>
            <a:lvl7pPr marL="2902580" indent="0">
              <a:buNone/>
              <a:defRPr sz="1693" b="1"/>
            </a:lvl7pPr>
            <a:lvl8pPr marL="3386343" indent="0">
              <a:buNone/>
              <a:defRPr sz="1693" b="1"/>
            </a:lvl8pPr>
            <a:lvl9pPr marL="3870107" indent="0">
              <a:buNone/>
              <a:defRPr sz="1693" b="1"/>
            </a:lvl9pPr>
          </a:lstStyle>
          <a:p>
            <a:pPr lvl="0"/>
            <a:r>
              <a:rPr lang="ru-RU"/>
              <a:t>Образец текста</a:t>
            </a:r>
          </a:p>
        </p:txBody>
      </p:sp>
      <p:sp>
        <p:nvSpPr>
          <p:cNvPr id="4" name="Объект 3"/>
          <p:cNvSpPr>
            <a:spLocks noGrp="1"/>
          </p:cNvSpPr>
          <p:nvPr>
            <p:ph sz="half" idx="2"/>
          </p:nvPr>
        </p:nvSpPr>
        <p:spPr>
          <a:xfrm>
            <a:off x="839901" y="2504969"/>
            <a:ext cx="5156991" cy="36843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1591" y="1681740"/>
            <a:ext cx="5183868" cy="823229"/>
          </a:xfrm>
        </p:spPr>
        <p:txBody>
          <a:bodyPr anchor="b"/>
          <a:lstStyle>
            <a:lvl1pPr marL="0" indent="0">
              <a:buNone/>
              <a:defRPr sz="2539" b="1"/>
            </a:lvl1pPr>
            <a:lvl2pPr marL="483763" indent="0">
              <a:buNone/>
              <a:defRPr sz="2116" b="1"/>
            </a:lvl2pPr>
            <a:lvl3pPr marL="967527" indent="0">
              <a:buNone/>
              <a:defRPr sz="1905" b="1"/>
            </a:lvl3pPr>
            <a:lvl4pPr marL="1451290" indent="0">
              <a:buNone/>
              <a:defRPr sz="1693" b="1"/>
            </a:lvl4pPr>
            <a:lvl5pPr marL="1935053" indent="0">
              <a:buNone/>
              <a:defRPr sz="1693" b="1"/>
            </a:lvl5pPr>
            <a:lvl6pPr marL="2418817" indent="0">
              <a:buNone/>
              <a:defRPr sz="1693" b="1"/>
            </a:lvl6pPr>
            <a:lvl7pPr marL="2902580" indent="0">
              <a:buNone/>
              <a:defRPr sz="1693" b="1"/>
            </a:lvl7pPr>
            <a:lvl8pPr marL="3386343" indent="0">
              <a:buNone/>
              <a:defRPr sz="1693" b="1"/>
            </a:lvl8pPr>
            <a:lvl9pPr marL="3870107" indent="0">
              <a:buNone/>
              <a:defRPr sz="1693" b="1"/>
            </a:lvl9pPr>
          </a:lstStyle>
          <a:p>
            <a:pPr lvl="0"/>
            <a:r>
              <a:rPr lang="ru-RU"/>
              <a:t>Образец текста</a:t>
            </a:r>
          </a:p>
        </p:txBody>
      </p:sp>
      <p:sp>
        <p:nvSpPr>
          <p:cNvPr id="6" name="Объект 5"/>
          <p:cNvSpPr>
            <a:spLocks noGrp="1"/>
          </p:cNvSpPr>
          <p:nvPr>
            <p:ph sz="quarter" idx="4"/>
          </p:nvPr>
        </p:nvSpPr>
        <p:spPr>
          <a:xfrm>
            <a:off x="6171591" y="2504969"/>
            <a:ext cx="5183868" cy="36843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926234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Tree>
    <p:extLst>
      <p:ext uri="{BB962C8B-B14F-4D97-AF65-F5344CB8AC3E}">
        <p14:creationId xmlns:p14="http://schemas.microsoft.com/office/powerpoint/2010/main" val="829899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0099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901" y="456976"/>
            <a:ext cx="3932416" cy="1601097"/>
          </a:xfrm>
        </p:spPr>
        <p:txBody>
          <a:bodyPr anchor="b"/>
          <a:lstStyle>
            <a:lvl1pPr>
              <a:defRPr sz="3386"/>
            </a:lvl1pPr>
          </a:lstStyle>
          <a:p>
            <a:r>
              <a:rPr lang="ru-RU"/>
              <a:t>Образец заголовка</a:t>
            </a:r>
          </a:p>
        </p:txBody>
      </p:sp>
      <p:sp>
        <p:nvSpPr>
          <p:cNvPr id="3" name="Объект 2"/>
          <p:cNvSpPr>
            <a:spLocks noGrp="1"/>
          </p:cNvSpPr>
          <p:nvPr>
            <p:ph idx="1"/>
          </p:nvPr>
        </p:nvSpPr>
        <p:spPr>
          <a:xfrm>
            <a:off x="5183868" y="987875"/>
            <a:ext cx="6171591" cy="4873851"/>
          </a:xfrm>
        </p:spPr>
        <p:txBody>
          <a:bodyPr/>
          <a:lstStyle>
            <a:lvl1pPr>
              <a:defRPr sz="3386"/>
            </a:lvl1pPr>
            <a:lvl2pPr>
              <a:defRPr sz="2963"/>
            </a:lvl2pPr>
            <a:lvl3pPr>
              <a:defRPr sz="2539"/>
            </a:lvl3pPr>
            <a:lvl4pPr>
              <a:defRPr sz="2116"/>
            </a:lvl4pPr>
            <a:lvl5pPr>
              <a:defRPr sz="2116"/>
            </a:lvl5pPr>
            <a:lvl6pPr>
              <a:defRPr sz="2116"/>
            </a:lvl6pPr>
            <a:lvl7pPr>
              <a:defRPr sz="2116"/>
            </a:lvl7pPr>
            <a:lvl8pPr>
              <a:defRPr sz="2116"/>
            </a:lvl8pPr>
            <a:lvl9pPr>
              <a:defRPr sz="2116"/>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901" y="2058073"/>
            <a:ext cx="3932416" cy="3810373"/>
          </a:xfrm>
        </p:spPr>
        <p:txBody>
          <a:bodyPr/>
          <a:lstStyle>
            <a:lvl1pPr marL="0" indent="0">
              <a:buNone/>
              <a:defRPr sz="1693"/>
            </a:lvl1pPr>
            <a:lvl2pPr marL="483763" indent="0">
              <a:buNone/>
              <a:defRPr sz="1481"/>
            </a:lvl2pPr>
            <a:lvl3pPr marL="967527" indent="0">
              <a:buNone/>
              <a:defRPr sz="1270"/>
            </a:lvl3pPr>
            <a:lvl4pPr marL="1451290" indent="0">
              <a:buNone/>
              <a:defRPr sz="1058"/>
            </a:lvl4pPr>
            <a:lvl5pPr marL="1935053" indent="0">
              <a:buNone/>
              <a:defRPr sz="1058"/>
            </a:lvl5pPr>
            <a:lvl6pPr marL="2418817" indent="0">
              <a:buNone/>
              <a:defRPr sz="1058"/>
            </a:lvl6pPr>
            <a:lvl7pPr marL="2902580" indent="0">
              <a:buNone/>
              <a:defRPr sz="1058"/>
            </a:lvl7pPr>
            <a:lvl8pPr marL="3386343" indent="0">
              <a:buNone/>
              <a:defRPr sz="1058"/>
            </a:lvl8pPr>
            <a:lvl9pPr marL="3870107" indent="0">
              <a:buNone/>
              <a:defRPr sz="1058"/>
            </a:lvl9pPr>
          </a:lstStyle>
          <a:p>
            <a:pPr lvl="0"/>
            <a:r>
              <a:rPr lang="ru-RU"/>
              <a:t>Образец текста</a:t>
            </a:r>
          </a:p>
        </p:txBody>
      </p:sp>
    </p:spTree>
    <p:extLst>
      <p:ext uri="{BB962C8B-B14F-4D97-AF65-F5344CB8AC3E}">
        <p14:creationId xmlns:p14="http://schemas.microsoft.com/office/powerpoint/2010/main" val="2235814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901" y="456976"/>
            <a:ext cx="3932416" cy="1601097"/>
          </a:xfrm>
        </p:spPr>
        <p:txBody>
          <a:bodyPr anchor="b"/>
          <a:lstStyle>
            <a:lvl1pPr>
              <a:defRPr sz="3386"/>
            </a:lvl1pPr>
          </a:lstStyle>
          <a:p>
            <a:r>
              <a:rPr lang="ru-RU"/>
              <a:t>Образец заголовка</a:t>
            </a:r>
          </a:p>
        </p:txBody>
      </p:sp>
      <p:sp>
        <p:nvSpPr>
          <p:cNvPr id="3" name="Рисунок 2"/>
          <p:cNvSpPr>
            <a:spLocks noGrp="1"/>
          </p:cNvSpPr>
          <p:nvPr>
            <p:ph type="pic" idx="1"/>
          </p:nvPr>
        </p:nvSpPr>
        <p:spPr>
          <a:xfrm>
            <a:off x="5183868" y="987875"/>
            <a:ext cx="6171591" cy="4873851"/>
          </a:xfrm>
        </p:spPr>
        <p:txBody>
          <a:bodyPr/>
          <a:lstStyle>
            <a:lvl1pPr marL="0" indent="0">
              <a:buNone/>
              <a:defRPr sz="3386"/>
            </a:lvl1pPr>
            <a:lvl2pPr marL="483763" indent="0">
              <a:buNone/>
              <a:defRPr sz="2963"/>
            </a:lvl2pPr>
            <a:lvl3pPr marL="967527" indent="0">
              <a:buNone/>
              <a:defRPr sz="2539"/>
            </a:lvl3pPr>
            <a:lvl4pPr marL="1451290" indent="0">
              <a:buNone/>
              <a:defRPr sz="2116"/>
            </a:lvl4pPr>
            <a:lvl5pPr marL="1935053" indent="0">
              <a:buNone/>
              <a:defRPr sz="2116"/>
            </a:lvl5pPr>
            <a:lvl6pPr marL="2418817" indent="0">
              <a:buNone/>
              <a:defRPr sz="2116"/>
            </a:lvl6pPr>
            <a:lvl7pPr marL="2902580" indent="0">
              <a:buNone/>
              <a:defRPr sz="2116"/>
            </a:lvl7pPr>
            <a:lvl8pPr marL="3386343" indent="0">
              <a:buNone/>
              <a:defRPr sz="2116"/>
            </a:lvl8pPr>
            <a:lvl9pPr marL="3870107" indent="0">
              <a:buNone/>
              <a:defRPr sz="2116"/>
            </a:lvl9pPr>
          </a:lstStyle>
          <a:p>
            <a:pPr lvl="0"/>
            <a:endParaRPr lang="ru-RU" noProof="0"/>
          </a:p>
        </p:txBody>
      </p:sp>
      <p:sp>
        <p:nvSpPr>
          <p:cNvPr id="4" name="Текст 3"/>
          <p:cNvSpPr>
            <a:spLocks noGrp="1"/>
          </p:cNvSpPr>
          <p:nvPr>
            <p:ph type="body" sz="half" idx="2"/>
          </p:nvPr>
        </p:nvSpPr>
        <p:spPr>
          <a:xfrm>
            <a:off x="839901" y="2058073"/>
            <a:ext cx="3932416" cy="3810373"/>
          </a:xfrm>
        </p:spPr>
        <p:txBody>
          <a:bodyPr/>
          <a:lstStyle>
            <a:lvl1pPr marL="0" indent="0">
              <a:buNone/>
              <a:defRPr sz="1693"/>
            </a:lvl1pPr>
            <a:lvl2pPr marL="483763" indent="0">
              <a:buNone/>
              <a:defRPr sz="1481"/>
            </a:lvl2pPr>
            <a:lvl3pPr marL="967527" indent="0">
              <a:buNone/>
              <a:defRPr sz="1270"/>
            </a:lvl3pPr>
            <a:lvl4pPr marL="1451290" indent="0">
              <a:buNone/>
              <a:defRPr sz="1058"/>
            </a:lvl4pPr>
            <a:lvl5pPr marL="1935053" indent="0">
              <a:buNone/>
              <a:defRPr sz="1058"/>
            </a:lvl5pPr>
            <a:lvl6pPr marL="2418817" indent="0">
              <a:buNone/>
              <a:defRPr sz="1058"/>
            </a:lvl6pPr>
            <a:lvl7pPr marL="2902580" indent="0">
              <a:buNone/>
              <a:defRPr sz="1058"/>
            </a:lvl7pPr>
            <a:lvl8pPr marL="3386343" indent="0">
              <a:buNone/>
              <a:defRPr sz="1058"/>
            </a:lvl8pPr>
            <a:lvl9pPr marL="3870107" indent="0">
              <a:buNone/>
              <a:defRPr sz="1058"/>
            </a:lvl9pPr>
          </a:lstStyle>
          <a:p>
            <a:pPr lvl="0"/>
            <a:r>
              <a:rPr lang="ru-RU"/>
              <a:t>Образец текста</a:t>
            </a:r>
          </a:p>
        </p:txBody>
      </p:sp>
    </p:spTree>
    <p:extLst>
      <p:ext uri="{BB962C8B-B14F-4D97-AF65-F5344CB8AC3E}">
        <p14:creationId xmlns:p14="http://schemas.microsoft.com/office/powerpoint/2010/main" val="1381335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802961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965102" y="114245"/>
            <a:ext cx="2892618" cy="4754566"/>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287247" y="114245"/>
            <a:ext cx="8516594" cy="4754566"/>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675416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287247" y="114245"/>
            <a:ext cx="11570473" cy="475456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717605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47472" y="114244"/>
            <a:ext cx="9410249" cy="1081958"/>
          </a:xfrm>
        </p:spPr>
        <p:txBody>
          <a:bodyPr/>
          <a:lstStyle/>
          <a:p>
            <a:r>
              <a:rPr lang="ru-RU"/>
              <a:t>Образец заголовка</a:t>
            </a:r>
          </a:p>
        </p:txBody>
      </p:sp>
      <p:sp>
        <p:nvSpPr>
          <p:cNvPr id="3" name="Диаграмма 2"/>
          <p:cNvSpPr>
            <a:spLocks noGrp="1"/>
          </p:cNvSpPr>
          <p:nvPr>
            <p:ph type="chart" idx="1"/>
          </p:nvPr>
        </p:nvSpPr>
        <p:spPr>
          <a:xfrm>
            <a:off x="287247" y="1700220"/>
            <a:ext cx="11570473" cy="3168591"/>
          </a:xfrm>
        </p:spPr>
        <p:txBody>
          <a:bodyPr/>
          <a:lstStyle/>
          <a:p>
            <a:pPr lvl="0"/>
            <a:endParaRPr lang="ru-RU" noProof="0"/>
          </a:p>
        </p:txBody>
      </p:sp>
    </p:spTree>
    <p:extLst>
      <p:ext uri="{BB962C8B-B14F-4D97-AF65-F5344CB8AC3E}">
        <p14:creationId xmlns:p14="http://schemas.microsoft.com/office/powerpoint/2010/main" val="1852072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Bullet_Title only">
    <p:spTree>
      <p:nvGrpSpPr>
        <p:cNvPr id="1" name=""/>
        <p:cNvGrpSpPr/>
        <p:nvPr/>
      </p:nvGrpSpPr>
      <p:grpSpPr>
        <a:xfrm>
          <a:off x="0" y="0"/>
          <a:ext cx="0" cy="0"/>
          <a:chOff x="0" y="0"/>
          <a:chExt cx="0" cy="0"/>
        </a:xfrm>
      </p:grpSpPr>
      <p:sp>
        <p:nvSpPr>
          <p:cNvPr id="3" name="Title Placeholder 5"/>
          <p:cNvSpPr>
            <a:spLocks noGrp="1"/>
          </p:cNvSpPr>
          <p:nvPr>
            <p:ph type="title"/>
          </p:nvPr>
        </p:nvSpPr>
        <p:spPr bwMode="auto">
          <a:xfrm>
            <a:off x="583688" y="455087"/>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defRPr sz="2800">
                <a:solidFill>
                  <a:schemeClr val="tx2"/>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33481025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smtClean="0"/>
              <a:pPr/>
              <a:t>‹#›</a:t>
            </a:fld>
            <a:endParaRPr lang="ru"/>
          </a:p>
        </p:txBody>
      </p:sp>
    </p:spTree>
    <p:extLst>
      <p:ext uri="{BB962C8B-B14F-4D97-AF65-F5344CB8AC3E}">
        <p14:creationId xmlns:p14="http://schemas.microsoft.com/office/powerpoint/2010/main" val="33486412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164D5F5-CEF6-4F37-A50E-28588DDD97E3}" type="datetimeFigureOut">
              <a:rPr lang="ru-RU" smtClean="0"/>
              <a:t>20.02.2026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397624-9E16-425F-AD1B-D0A01057D957}" type="slidenum">
              <a:rPr lang="ru-RU" smtClean="0"/>
              <a:t>‹#›</a:t>
            </a:fld>
            <a:endParaRPr lang="ru-RU"/>
          </a:p>
        </p:txBody>
      </p:sp>
    </p:spTree>
    <p:extLst>
      <p:ext uri="{BB962C8B-B14F-4D97-AF65-F5344CB8AC3E}">
        <p14:creationId xmlns:p14="http://schemas.microsoft.com/office/powerpoint/2010/main" val="3964010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164D5F5-CEF6-4F37-A50E-28588DDD97E3}" type="datetimeFigureOut">
              <a:rPr lang="ru-RU" smtClean="0"/>
              <a:t>20.02.2026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397624-9E16-425F-AD1B-D0A01057D957}" type="slidenum">
              <a:rPr lang="ru-RU" smtClean="0"/>
              <a:t>‹#›</a:t>
            </a:fld>
            <a:endParaRPr lang="ru-RU"/>
          </a:p>
        </p:txBody>
      </p:sp>
    </p:spTree>
    <p:extLst>
      <p:ext uri="{BB962C8B-B14F-4D97-AF65-F5344CB8AC3E}">
        <p14:creationId xmlns:p14="http://schemas.microsoft.com/office/powerpoint/2010/main" val="32134575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164D5F5-CEF6-4F37-A50E-28588DDD97E3}" type="datetimeFigureOut">
              <a:rPr lang="ru-RU" smtClean="0"/>
              <a:t>20.02.2026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397624-9E16-425F-AD1B-D0A01057D957}" type="slidenum">
              <a:rPr lang="ru-RU" smtClean="0"/>
              <a:t>‹#›</a:t>
            </a:fld>
            <a:endParaRPr lang="ru-RU"/>
          </a:p>
        </p:txBody>
      </p:sp>
    </p:spTree>
    <p:extLst>
      <p:ext uri="{BB962C8B-B14F-4D97-AF65-F5344CB8AC3E}">
        <p14:creationId xmlns:p14="http://schemas.microsoft.com/office/powerpoint/2010/main" val="7484266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164D5F5-CEF6-4F37-A50E-28588DDD97E3}" type="datetimeFigureOut">
              <a:rPr lang="ru-RU" smtClean="0"/>
              <a:t>20.02.2026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F397624-9E16-425F-AD1B-D0A01057D957}" type="slidenum">
              <a:rPr lang="ru-RU" smtClean="0"/>
              <a:t>‹#›</a:t>
            </a:fld>
            <a:endParaRPr lang="ru-RU"/>
          </a:p>
        </p:txBody>
      </p:sp>
    </p:spTree>
    <p:extLst>
      <p:ext uri="{BB962C8B-B14F-4D97-AF65-F5344CB8AC3E}">
        <p14:creationId xmlns:p14="http://schemas.microsoft.com/office/powerpoint/2010/main" val="21324394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164D5F5-CEF6-4F37-A50E-28588DDD97E3}" type="datetimeFigureOut">
              <a:rPr lang="ru-RU" smtClean="0"/>
              <a:t>20.02.2026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F397624-9E16-425F-AD1B-D0A01057D957}" type="slidenum">
              <a:rPr lang="ru-RU" smtClean="0"/>
              <a:t>‹#›</a:t>
            </a:fld>
            <a:endParaRPr lang="ru-RU"/>
          </a:p>
        </p:txBody>
      </p:sp>
    </p:spTree>
    <p:extLst>
      <p:ext uri="{BB962C8B-B14F-4D97-AF65-F5344CB8AC3E}">
        <p14:creationId xmlns:p14="http://schemas.microsoft.com/office/powerpoint/2010/main" val="37792558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164D5F5-CEF6-4F37-A50E-28588DDD97E3}" type="datetimeFigureOut">
              <a:rPr lang="ru-RU" smtClean="0"/>
              <a:t>20.02.2026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F397624-9E16-425F-AD1B-D0A01057D957}" type="slidenum">
              <a:rPr lang="ru-RU" smtClean="0"/>
              <a:t>‹#›</a:t>
            </a:fld>
            <a:endParaRPr lang="ru-RU"/>
          </a:p>
        </p:txBody>
      </p:sp>
    </p:spTree>
    <p:extLst>
      <p:ext uri="{BB962C8B-B14F-4D97-AF65-F5344CB8AC3E}">
        <p14:creationId xmlns:p14="http://schemas.microsoft.com/office/powerpoint/2010/main" val="38109603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Freeform 4"/>
          <p:cNvSpPr/>
          <p:nvPr userDrawn="1"/>
        </p:nvSpPr>
        <p:spPr>
          <a:xfrm>
            <a:off x="-9525" y="-9525"/>
            <a:ext cx="12246424" cy="1000125"/>
          </a:xfrm>
          <a:custGeom>
            <a:avLst/>
            <a:gdLst/>
            <a:ahLst/>
            <a:cxnLst/>
            <a:rect l="l" t="t" r="r" b="b"/>
            <a:pathLst>
              <a:path w="18288000" h="1493520">
                <a:moveTo>
                  <a:pt x="0" y="0"/>
                </a:moveTo>
                <a:lnTo>
                  <a:pt x="18288000" y="0"/>
                </a:lnTo>
                <a:lnTo>
                  <a:pt x="18288000" y="1493520"/>
                </a:lnTo>
                <a:lnTo>
                  <a:pt x="0" y="1493520"/>
                </a:lnTo>
                <a:lnTo>
                  <a:pt x="0" y="0"/>
                </a:lnTo>
                <a:close/>
              </a:path>
            </a:pathLst>
          </a:custGeom>
          <a:blipFill>
            <a:blip r:embed="rId2"/>
            <a:stretch>
              <a:fillRect/>
            </a:stretch>
          </a:blipFill>
        </p:spPr>
        <p:txBody>
          <a:bodyPr/>
          <a:lstStyle/>
          <a:p>
            <a:endParaRPr lang="ru-KZ"/>
          </a:p>
        </p:txBody>
      </p:sp>
    </p:spTree>
    <p:extLst>
      <p:ext uri="{BB962C8B-B14F-4D97-AF65-F5344CB8AC3E}">
        <p14:creationId xmlns:p14="http://schemas.microsoft.com/office/powerpoint/2010/main" val="174970120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164D5F5-CEF6-4F37-A50E-28588DDD97E3}" type="datetimeFigureOut">
              <a:rPr lang="ru-RU" smtClean="0"/>
              <a:t>20.02.2026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F397624-9E16-425F-AD1B-D0A01057D957}" type="slidenum">
              <a:rPr lang="ru-RU" smtClean="0"/>
              <a:t>‹#›</a:t>
            </a:fld>
            <a:endParaRPr lang="ru-RU"/>
          </a:p>
        </p:txBody>
      </p:sp>
    </p:spTree>
    <p:extLst>
      <p:ext uri="{BB962C8B-B14F-4D97-AF65-F5344CB8AC3E}">
        <p14:creationId xmlns:p14="http://schemas.microsoft.com/office/powerpoint/2010/main" val="12473837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164D5F5-CEF6-4F37-A50E-28588DDD97E3}" type="datetimeFigureOut">
              <a:rPr lang="ru-RU" smtClean="0"/>
              <a:t>20.02.2026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F397624-9E16-425F-AD1B-D0A01057D957}" type="slidenum">
              <a:rPr lang="ru-RU" smtClean="0"/>
              <a:t>‹#›</a:t>
            </a:fld>
            <a:endParaRPr lang="ru-RU"/>
          </a:p>
        </p:txBody>
      </p:sp>
    </p:spTree>
    <p:extLst>
      <p:ext uri="{BB962C8B-B14F-4D97-AF65-F5344CB8AC3E}">
        <p14:creationId xmlns:p14="http://schemas.microsoft.com/office/powerpoint/2010/main" val="33865249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164D5F5-CEF6-4F37-A50E-28588DDD97E3}" type="datetimeFigureOut">
              <a:rPr lang="ru-RU" smtClean="0"/>
              <a:t>20.02.2026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397624-9E16-425F-AD1B-D0A01057D957}" type="slidenum">
              <a:rPr lang="ru-RU" smtClean="0"/>
              <a:t>‹#›</a:t>
            </a:fld>
            <a:endParaRPr lang="ru-RU"/>
          </a:p>
        </p:txBody>
      </p:sp>
    </p:spTree>
    <p:extLst>
      <p:ext uri="{BB962C8B-B14F-4D97-AF65-F5344CB8AC3E}">
        <p14:creationId xmlns:p14="http://schemas.microsoft.com/office/powerpoint/2010/main" val="621937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164D5F5-CEF6-4F37-A50E-28588DDD97E3}" type="datetimeFigureOut">
              <a:rPr lang="ru-RU" smtClean="0"/>
              <a:t>20.02.2026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397624-9E16-425F-AD1B-D0A01057D957}" type="slidenum">
              <a:rPr lang="ru-RU" smtClean="0"/>
              <a:t>‹#›</a:t>
            </a:fld>
            <a:endParaRPr lang="ru-RU"/>
          </a:p>
        </p:txBody>
      </p:sp>
    </p:spTree>
    <p:extLst>
      <p:ext uri="{BB962C8B-B14F-4D97-AF65-F5344CB8AC3E}">
        <p14:creationId xmlns:p14="http://schemas.microsoft.com/office/powerpoint/2010/main" val="40271849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smtClean="0"/>
              <a:pPr/>
              <a:t>‹#›</a:t>
            </a:fld>
            <a:endParaRPr lang="ru"/>
          </a:p>
        </p:txBody>
      </p:sp>
    </p:spTree>
    <p:extLst>
      <p:ext uri="{BB962C8B-B14F-4D97-AF65-F5344CB8AC3E}">
        <p14:creationId xmlns:p14="http://schemas.microsoft.com/office/powerpoint/2010/main" val="22887253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ECF3"/>
          </a:solidFill>
          <a:ln/>
        </p:spPr>
        <p:txBody>
          <a:bodyPr/>
          <a:lstStyle/>
          <a:p>
            <a:endParaRPr lang="en-KZ" sz="1500"/>
          </a:p>
        </p:txBody>
      </p:sp>
      <p:sp>
        <p:nvSpPr>
          <p:cNvPr id="3" name="Shape 1"/>
          <p:cNvSpPr/>
          <p:nvPr/>
        </p:nvSpPr>
        <p:spPr>
          <a:xfrm>
            <a:off x="0" y="0"/>
            <a:ext cx="12192000" cy="6858000"/>
          </a:xfrm>
          <a:prstGeom prst="rect">
            <a:avLst/>
          </a:prstGeom>
          <a:solidFill>
            <a:srgbClr val="FFFFFF">
              <a:alpha val="95000"/>
            </a:srgbClr>
          </a:solidFill>
          <a:ln/>
        </p:spPr>
        <p:txBody>
          <a:bodyPr/>
          <a:lstStyle/>
          <a:p>
            <a:endParaRPr lang="en-KZ" sz="1500"/>
          </a:p>
        </p:txBody>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4227798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2">
            <a:extLst>
              <a:ext uri="{FF2B5EF4-FFF2-40B4-BE49-F238E27FC236}">
                <a16:creationId xmlns:a16="http://schemas.microsoft.com/office/drawing/2014/main" id="{5C11AF42-CCC5-4EB9-AAF1-83C4DA25E48E}"/>
              </a:ext>
            </a:extLst>
          </p:cNvPr>
          <p:cNvSpPr>
            <a:spLocks noGrp="1" noChangeArrowheads="1"/>
          </p:cNvSpPr>
          <p:nvPr>
            <p:ph type="body" idx="1"/>
          </p:nvPr>
        </p:nvSpPr>
        <p:spPr bwMode="auto">
          <a:xfrm>
            <a:off x="287247" y="1700220"/>
            <a:ext cx="11570473" cy="3168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1" tIns="45716" rIns="91431" bIns="45716" numCol="1" anchor="t" anchorCtr="0" compatLnSpc="1">
            <a:prstTxWarp prst="textNoShape">
              <a:avLst/>
            </a:prstTxWarp>
          </a:bodyPr>
          <a:lstStyle/>
          <a:p>
            <a:pPr lvl="0"/>
            <a:r>
              <a:rPr lang="ru-RU" altLang="ru-RU"/>
              <a:t>Sample text</a:t>
            </a:r>
          </a:p>
          <a:p>
            <a:pPr lvl="1"/>
            <a:r>
              <a:rPr lang="ru-RU" altLang="ru-RU"/>
              <a:t>Second level</a:t>
            </a:r>
          </a:p>
          <a:p>
            <a:pPr lvl="2"/>
            <a:r>
              <a:rPr lang="ru-RU" altLang="ru-RU"/>
              <a:t>Third level</a:t>
            </a:r>
          </a:p>
          <a:p>
            <a:pPr lvl="3"/>
            <a:r>
              <a:rPr lang="ru-RU" altLang="ru-RU"/>
              <a:t>Fourth level</a:t>
            </a:r>
          </a:p>
          <a:p>
            <a:pPr lvl="4"/>
            <a:r>
              <a:rPr lang="ru-RU" altLang="ru-RU"/>
              <a:t>Fifth level</a:t>
            </a:r>
          </a:p>
        </p:txBody>
      </p:sp>
      <p:sp>
        <p:nvSpPr>
          <p:cNvPr id="2051" name="Rectangle 13">
            <a:extLst>
              <a:ext uri="{FF2B5EF4-FFF2-40B4-BE49-F238E27FC236}">
                <a16:creationId xmlns:a16="http://schemas.microsoft.com/office/drawing/2014/main" id="{3B5E0071-0C4C-4A7E-8C98-5AC02E84D22E}"/>
              </a:ext>
            </a:extLst>
          </p:cNvPr>
          <p:cNvSpPr>
            <a:spLocks noGrp="1" noChangeArrowheads="1"/>
          </p:cNvSpPr>
          <p:nvPr>
            <p:ph type="title"/>
          </p:nvPr>
        </p:nvSpPr>
        <p:spPr bwMode="auto">
          <a:xfrm>
            <a:off x="2447472" y="114244"/>
            <a:ext cx="9410249" cy="108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1" tIns="45716" rIns="91431" bIns="45716" numCol="1" anchor="ctr" anchorCtr="0" compatLnSpc="1">
            <a:prstTxWarp prst="textNoShape">
              <a:avLst/>
            </a:prstTxWarp>
          </a:bodyPr>
          <a:lstStyle/>
          <a:p>
            <a:pPr lvl="0"/>
            <a:r>
              <a:rPr lang="ru-RU" altLang="ru-RU"/>
              <a:t>Heading sample</a:t>
            </a:r>
          </a:p>
        </p:txBody>
      </p:sp>
      <p:pic>
        <p:nvPicPr>
          <p:cNvPr id="2052" name="Picture 16" descr="Layer 2">
            <a:extLst>
              <a:ext uri="{FF2B5EF4-FFF2-40B4-BE49-F238E27FC236}">
                <a16:creationId xmlns:a16="http://schemas.microsoft.com/office/drawing/2014/main" id="{8E623644-9BB2-44CB-B0CD-7D4A837A163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49503" y="161286"/>
            <a:ext cx="1641166" cy="129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16" descr="Layer 2">
            <a:extLst>
              <a:ext uri="{FF2B5EF4-FFF2-40B4-BE49-F238E27FC236}">
                <a16:creationId xmlns:a16="http://schemas.microsoft.com/office/drawing/2014/main" id="{7874225B-ACCE-4E56-B909-31E2A4BC198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49503" y="161286"/>
            <a:ext cx="1641166" cy="129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4">
            <a:extLst>
              <a:ext uri="{FF2B5EF4-FFF2-40B4-BE49-F238E27FC236}">
                <a16:creationId xmlns:a16="http://schemas.microsoft.com/office/drawing/2014/main" id="{AB2DCA89-0F90-42E7-9C5C-85822E5C0E5A}"/>
              </a:ext>
            </a:extLst>
          </p:cNvPr>
          <p:cNvSpPr txBox="1">
            <a:spLocks noChangeArrowheads="1"/>
          </p:cNvSpPr>
          <p:nvPr/>
        </p:nvSpPr>
        <p:spPr bwMode="auto">
          <a:xfrm>
            <a:off x="11219395" y="6387583"/>
            <a:ext cx="972605" cy="378886"/>
          </a:xfrm>
          <a:prstGeom prst="rect">
            <a:avLst/>
          </a:prstGeom>
          <a:noFill/>
          <a:ln w="44450" algn="ctr">
            <a:noFill/>
            <a:miter lim="800000"/>
            <a:headEnd/>
            <a:tailEnd/>
          </a:ln>
          <a:effectLst/>
        </p:spPr>
        <p:txBody>
          <a:bodyPr>
            <a:spAutoFit/>
          </a:bodyPr>
          <a:lstStyle>
            <a:lvl1pPr>
              <a:defRPr sz="2100" b="1">
                <a:solidFill>
                  <a:srgbClr val="006600"/>
                </a:solidFill>
                <a:latin typeface="Arial" panose="020B0604020202020204" pitchFamily="34" charset="0"/>
              </a:defRPr>
            </a:lvl1pPr>
            <a:lvl2pPr marL="742950" indent="-285750">
              <a:defRPr sz="2100" b="1">
                <a:solidFill>
                  <a:srgbClr val="006600"/>
                </a:solidFill>
                <a:latin typeface="Arial" panose="020B0604020202020204" pitchFamily="34" charset="0"/>
              </a:defRPr>
            </a:lvl2pPr>
            <a:lvl3pPr marL="1143000" indent="-228600">
              <a:defRPr sz="2100" b="1">
                <a:solidFill>
                  <a:srgbClr val="006600"/>
                </a:solidFill>
                <a:latin typeface="Arial" panose="020B0604020202020204" pitchFamily="34" charset="0"/>
              </a:defRPr>
            </a:lvl3pPr>
            <a:lvl4pPr marL="1600200" indent="-228600">
              <a:defRPr sz="2100" b="1">
                <a:solidFill>
                  <a:srgbClr val="006600"/>
                </a:solidFill>
                <a:latin typeface="Arial" panose="020B0604020202020204" pitchFamily="34" charset="0"/>
              </a:defRPr>
            </a:lvl4pPr>
            <a:lvl5pPr marL="2057400" indent="-228600">
              <a:defRPr sz="2100" b="1">
                <a:solidFill>
                  <a:srgbClr val="006600"/>
                </a:solidFill>
                <a:latin typeface="Arial" panose="020B0604020202020204" pitchFamily="34" charset="0"/>
              </a:defRPr>
            </a:lvl5pPr>
            <a:lvl6pPr marL="2514600" indent="-228600" eaLnBrk="0" fontAlgn="base" hangingPunct="0">
              <a:spcBef>
                <a:spcPct val="0"/>
              </a:spcBef>
              <a:spcAft>
                <a:spcPct val="0"/>
              </a:spcAft>
              <a:defRPr sz="2100" b="1">
                <a:solidFill>
                  <a:srgbClr val="006600"/>
                </a:solidFill>
                <a:latin typeface="Arial" panose="020B0604020202020204" pitchFamily="34" charset="0"/>
              </a:defRPr>
            </a:lvl6pPr>
            <a:lvl7pPr marL="2971800" indent="-228600" eaLnBrk="0" fontAlgn="base" hangingPunct="0">
              <a:spcBef>
                <a:spcPct val="0"/>
              </a:spcBef>
              <a:spcAft>
                <a:spcPct val="0"/>
              </a:spcAft>
              <a:defRPr sz="2100" b="1">
                <a:solidFill>
                  <a:srgbClr val="006600"/>
                </a:solidFill>
                <a:latin typeface="Arial" panose="020B0604020202020204" pitchFamily="34" charset="0"/>
              </a:defRPr>
            </a:lvl7pPr>
            <a:lvl8pPr marL="3429000" indent="-228600" eaLnBrk="0" fontAlgn="base" hangingPunct="0">
              <a:spcBef>
                <a:spcPct val="0"/>
              </a:spcBef>
              <a:spcAft>
                <a:spcPct val="0"/>
              </a:spcAft>
              <a:defRPr sz="2100" b="1">
                <a:solidFill>
                  <a:srgbClr val="006600"/>
                </a:solidFill>
                <a:latin typeface="Arial" panose="020B0604020202020204" pitchFamily="34" charset="0"/>
              </a:defRPr>
            </a:lvl8pPr>
            <a:lvl9pPr marL="3886200" indent="-228600" eaLnBrk="0" fontAlgn="base" hangingPunct="0">
              <a:spcBef>
                <a:spcPct val="0"/>
              </a:spcBef>
              <a:spcAft>
                <a:spcPct val="0"/>
              </a:spcAft>
              <a:defRPr sz="2100" b="1">
                <a:solidFill>
                  <a:srgbClr val="006600"/>
                </a:solidFill>
                <a:latin typeface="Arial" panose="020B0604020202020204" pitchFamily="34" charset="0"/>
              </a:defRPr>
            </a:lvl9pPr>
          </a:lstStyle>
          <a:p>
            <a:pPr algn="r" eaLnBrk="1" hangingPunct="1">
              <a:lnSpc>
                <a:spcPct val="110000"/>
              </a:lnSpc>
              <a:spcBef>
                <a:spcPct val="50000"/>
              </a:spcBef>
              <a:defRPr/>
            </a:pPr>
            <a:fld id="{CBC154E8-C557-4A41-A5CB-1F6B42244EF2}" type="slidenum">
              <a:rPr lang="ru-RU" altLang="ru-RU" sz="1693" smtClean="0">
                <a:solidFill>
                  <a:schemeClr val="tx2"/>
                </a:solidFill>
                <a:cs typeface="Arial" panose="020B0604020202020204" pitchFamily="34" charset="0"/>
              </a:rPr>
              <a:t>‹#›</a:t>
            </a:fld>
            <a:endParaRPr lang="ru-RU" altLang="ru-RU" sz="1693">
              <a:solidFill>
                <a:schemeClr val="tx2"/>
              </a:solidFill>
              <a:cs typeface="Arial" panose="020B0604020202020204" pitchFamily="34" charset="0"/>
            </a:endParaRPr>
          </a:p>
        </p:txBody>
      </p:sp>
    </p:spTree>
    <p:extLst>
      <p:ext uri="{BB962C8B-B14F-4D97-AF65-F5344CB8AC3E}">
        <p14:creationId xmlns:p14="http://schemas.microsoft.com/office/powerpoint/2010/main" val="219487272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88" r:id="rId14"/>
    <p:sldLayoutId id="2147483689" r:id="rId15"/>
  </p:sldLayoutIdLst>
  <p:txStyles>
    <p:titleStyle>
      <a:lvl1pPr algn="l" rtl="0" eaLnBrk="0" fontAlgn="base" hangingPunct="0">
        <a:spcBef>
          <a:spcPct val="0"/>
        </a:spcBef>
        <a:spcAft>
          <a:spcPct val="0"/>
        </a:spcAft>
        <a:defRPr sz="3068" kern="1200">
          <a:solidFill>
            <a:schemeClr val="tx2"/>
          </a:solidFill>
          <a:latin typeface="+mj-lt"/>
          <a:ea typeface="+mj-ea"/>
          <a:cs typeface="+mj-cs"/>
        </a:defRPr>
      </a:lvl1pPr>
      <a:lvl2pPr algn="l" rtl="0" eaLnBrk="0" fontAlgn="base" hangingPunct="0">
        <a:spcBef>
          <a:spcPct val="0"/>
        </a:spcBef>
        <a:spcAft>
          <a:spcPct val="0"/>
        </a:spcAft>
        <a:defRPr sz="3068">
          <a:solidFill>
            <a:schemeClr val="tx2"/>
          </a:solidFill>
          <a:latin typeface="Futura PT Demi" panose="020B0702020204020303" pitchFamily="34" charset="0"/>
        </a:defRPr>
      </a:lvl2pPr>
      <a:lvl3pPr algn="l" rtl="0" eaLnBrk="0" fontAlgn="base" hangingPunct="0">
        <a:spcBef>
          <a:spcPct val="0"/>
        </a:spcBef>
        <a:spcAft>
          <a:spcPct val="0"/>
        </a:spcAft>
        <a:defRPr sz="3068">
          <a:solidFill>
            <a:schemeClr val="tx2"/>
          </a:solidFill>
          <a:latin typeface="Futura PT Demi" panose="020B0702020204020303" pitchFamily="34" charset="0"/>
        </a:defRPr>
      </a:lvl3pPr>
      <a:lvl4pPr algn="l" rtl="0" eaLnBrk="0" fontAlgn="base" hangingPunct="0">
        <a:spcBef>
          <a:spcPct val="0"/>
        </a:spcBef>
        <a:spcAft>
          <a:spcPct val="0"/>
        </a:spcAft>
        <a:defRPr sz="3068">
          <a:solidFill>
            <a:schemeClr val="tx2"/>
          </a:solidFill>
          <a:latin typeface="Futura PT Demi" panose="020B0702020204020303" pitchFamily="34" charset="0"/>
        </a:defRPr>
      </a:lvl4pPr>
      <a:lvl5pPr algn="l" rtl="0" eaLnBrk="0" fontAlgn="base" hangingPunct="0">
        <a:spcBef>
          <a:spcPct val="0"/>
        </a:spcBef>
        <a:spcAft>
          <a:spcPct val="0"/>
        </a:spcAft>
        <a:defRPr sz="3068">
          <a:solidFill>
            <a:schemeClr val="tx2"/>
          </a:solidFill>
          <a:latin typeface="Futura PT Demi" panose="020B0702020204020303" pitchFamily="34" charset="0"/>
        </a:defRPr>
      </a:lvl5pPr>
      <a:lvl6pPr marL="483763" algn="l" rtl="0" eaLnBrk="0" fontAlgn="base" hangingPunct="0">
        <a:spcBef>
          <a:spcPct val="0"/>
        </a:spcBef>
        <a:spcAft>
          <a:spcPct val="0"/>
        </a:spcAft>
        <a:defRPr sz="3068">
          <a:solidFill>
            <a:schemeClr val="tx2"/>
          </a:solidFill>
          <a:latin typeface="Futura PT Demi" panose="020B0702020204020303" pitchFamily="34" charset="0"/>
        </a:defRPr>
      </a:lvl6pPr>
      <a:lvl7pPr marL="967527" algn="l" rtl="0" eaLnBrk="0" fontAlgn="base" hangingPunct="0">
        <a:spcBef>
          <a:spcPct val="0"/>
        </a:spcBef>
        <a:spcAft>
          <a:spcPct val="0"/>
        </a:spcAft>
        <a:defRPr sz="3068">
          <a:solidFill>
            <a:schemeClr val="tx2"/>
          </a:solidFill>
          <a:latin typeface="Futura PT Demi" panose="020B0702020204020303" pitchFamily="34" charset="0"/>
        </a:defRPr>
      </a:lvl7pPr>
      <a:lvl8pPr marL="1451290" algn="l" rtl="0" eaLnBrk="0" fontAlgn="base" hangingPunct="0">
        <a:spcBef>
          <a:spcPct val="0"/>
        </a:spcBef>
        <a:spcAft>
          <a:spcPct val="0"/>
        </a:spcAft>
        <a:defRPr sz="3068">
          <a:solidFill>
            <a:schemeClr val="tx2"/>
          </a:solidFill>
          <a:latin typeface="Futura PT Demi" panose="020B0702020204020303" pitchFamily="34" charset="0"/>
        </a:defRPr>
      </a:lvl8pPr>
      <a:lvl9pPr marL="1935053" algn="l" rtl="0" eaLnBrk="0" fontAlgn="base" hangingPunct="0">
        <a:spcBef>
          <a:spcPct val="0"/>
        </a:spcBef>
        <a:spcAft>
          <a:spcPct val="0"/>
        </a:spcAft>
        <a:defRPr sz="3068">
          <a:solidFill>
            <a:schemeClr val="tx2"/>
          </a:solidFill>
          <a:latin typeface="Futura PT Demi" panose="020B0702020204020303" pitchFamily="34" charset="0"/>
        </a:defRPr>
      </a:lvl9pPr>
    </p:titleStyle>
    <p:bodyStyle>
      <a:lvl1pPr marL="362822" indent="-362822" algn="l" rtl="0" eaLnBrk="0" fontAlgn="base" hangingPunct="0">
        <a:spcBef>
          <a:spcPct val="20000"/>
        </a:spcBef>
        <a:spcAft>
          <a:spcPct val="0"/>
        </a:spcAft>
        <a:buClr>
          <a:srgbClr val="CC0000"/>
        </a:buClr>
        <a:buChar char="•"/>
        <a:defRPr sz="2222" kern="1200">
          <a:solidFill>
            <a:schemeClr val="tx1"/>
          </a:solidFill>
          <a:latin typeface="+mn-lt"/>
          <a:ea typeface="+mn-ea"/>
          <a:cs typeface="+mn-cs"/>
        </a:defRPr>
      </a:lvl1pPr>
      <a:lvl2pPr marL="786115" indent="-304032" algn="l" rtl="0" eaLnBrk="0" fontAlgn="base" hangingPunct="0">
        <a:spcBef>
          <a:spcPct val="20000"/>
        </a:spcBef>
        <a:spcAft>
          <a:spcPct val="0"/>
        </a:spcAft>
        <a:buClr>
          <a:srgbClr val="CC0000"/>
        </a:buClr>
        <a:buChar char="•"/>
        <a:defRPr sz="1799" kern="1200">
          <a:solidFill>
            <a:schemeClr val="tx1"/>
          </a:solidFill>
          <a:latin typeface="+mn-lt"/>
          <a:ea typeface="+mn-ea"/>
          <a:cs typeface="+mn-cs"/>
        </a:defRPr>
      </a:lvl2pPr>
      <a:lvl3pPr marL="1211089" indent="-243562" algn="l" rtl="0" eaLnBrk="0" fontAlgn="base" hangingPunct="0">
        <a:spcBef>
          <a:spcPct val="20000"/>
        </a:spcBef>
        <a:spcAft>
          <a:spcPct val="0"/>
        </a:spcAft>
        <a:buClr>
          <a:srgbClr val="CC0000"/>
        </a:buClr>
        <a:buChar char="•"/>
        <a:defRPr sz="1693" kern="1200">
          <a:solidFill>
            <a:schemeClr val="tx1"/>
          </a:solidFill>
          <a:latin typeface="+mn-lt"/>
          <a:ea typeface="+mn-ea"/>
          <a:cs typeface="+mn-cs"/>
        </a:defRPr>
      </a:lvl3pPr>
      <a:lvl4pPr marL="1693172" indent="-241882" algn="l" rtl="0" eaLnBrk="0" fontAlgn="base" hangingPunct="0">
        <a:spcBef>
          <a:spcPct val="20000"/>
        </a:spcBef>
        <a:spcAft>
          <a:spcPct val="0"/>
        </a:spcAft>
        <a:buClr>
          <a:srgbClr val="CC0000"/>
        </a:buClr>
        <a:buChar char="•"/>
        <a:defRPr sz="1481" kern="1200">
          <a:solidFill>
            <a:schemeClr val="tx1"/>
          </a:solidFill>
          <a:latin typeface="+mn-lt"/>
          <a:ea typeface="+mn-ea"/>
          <a:cs typeface="+mn-cs"/>
        </a:defRPr>
      </a:lvl4pPr>
      <a:lvl5pPr marL="2175256" indent="-240202" algn="l" rtl="0" eaLnBrk="0" fontAlgn="base" hangingPunct="0">
        <a:spcBef>
          <a:spcPct val="20000"/>
        </a:spcBef>
        <a:spcAft>
          <a:spcPct val="0"/>
        </a:spcAft>
        <a:buClr>
          <a:srgbClr val="CC0000"/>
        </a:buClr>
        <a:buChar char="•"/>
        <a:defRPr sz="1376" kern="1200">
          <a:solidFill>
            <a:schemeClr val="tx1"/>
          </a:solidFill>
          <a:latin typeface="+mn-lt"/>
          <a:ea typeface="+mn-ea"/>
          <a:cs typeface="+mn-cs"/>
        </a:defRPr>
      </a:lvl5pPr>
      <a:lvl6pPr marL="2660698" indent="-241882" algn="l" defTabSz="967527"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6pPr>
      <a:lvl7pPr marL="3144462" indent="-241882" algn="l" defTabSz="967527"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7pPr>
      <a:lvl8pPr marL="3628225" indent="-241882" algn="l" defTabSz="967527"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1988" indent="-241882" algn="l" defTabSz="967527"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p:bodyStyle>
    <p:otherStyle>
      <a:defPPr>
        <a:defRPr lang="ru-RU"/>
      </a:defPPr>
      <a:lvl1pPr marL="0" algn="l" defTabSz="967527" rtl="0" eaLnBrk="1" latinLnBrk="0" hangingPunct="1">
        <a:defRPr sz="1905" kern="1200">
          <a:solidFill>
            <a:schemeClr val="tx1"/>
          </a:solidFill>
          <a:latin typeface="+mn-lt"/>
          <a:ea typeface="+mn-ea"/>
          <a:cs typeface="+mn-cs"/>
        </a:defRPr>
      </a:lvl1pPr>
      <a:lvl2pPr marL="483763" algn="l" defTabSz="967527" rtl="0" eaLnBrk="1" latinLnBrk="0" hangingPunct="1">
        <a:defRPr sz="1905" kern="1200">
          <a:solidFill>
            <a:schemeClr val="tx1"/>
          </a:solidFill>
          <a:latin typeface="+mn-lt"/>
          <a:ea typeface="+mn-ea"/>
          <a:cs typeface="+mn-cs"/>
        </a:defRPr>
      </a:lvl2pPr>
      <a:lvl3pPr marL="967527" algn="l" defTabSz="967527" rtl="0" eaLnBrk="1" latinLnBrk="0" hangingPunct="1">
        <a:defRPr sz="1905" kern="1200">
          <a:solidFill>
            <a:schemeClr val="tx1"/>
          </a:solidFill>
          <a:latin typeface="+mn-lt"/>
          <a:ea typeface="+mn-ea"/>
          <a:cs typeface="+mn-cs"/>
        </a:defRPr>
      </a:lvl3pPr>
      <a:lvl4pPr marL="1451290" algn="l" defTabSz="967527" rtl="0" eaLnBrk="1" latinLnBrk="0" hangingPunct="1">
        <a:defRPr sz="1905" kern="1200">
          <a:solidFill>
            <a:schemeClr val="tx1"/>
          </a:solidFill>
          <a:latin typeface="+mn-lt"/>
          <a:ea typeface="+mn-ea"/>
          <a:cs typeface="+mn-cs"/>
        </a:defRPr>
      </a:lvl4pPr>
      <a:lvl5pPr marL="1935053" algn="l" defTabSz="967527" rtl="0" eaLnBrk="1" latinLnBrk="0" hangingPunct="1">
        <a:defRPr sz="1905" kern="1200">
          <a:solidFill>
            <a:schemeClr val="tx1"/>
          </a:solidFill>
          <a:latin typeface="+mn-lt"/>
          <a:ea typeface="+mn-ea"/>
          <a:cs typeface="+mn-cs"/>
        </a:defRPr>
      </a:lvl5pPr>
      <a:lvl6pPr marL="2418817" algn="l" defTabSz="967527" rtl="0" eaLnBrk="1" latinLnBrk="0" hangingPunct="1">
        <a:defRPr sz="1905" kern="1200">
          <a:solidFill>
            <a:schemeClr val="tx1"/>
          </a:solidFill>
          <a:latin typeface="+mn-lt"/>
          <a:ea typeface="+mn-ea"/>
          <a:cs typeface="+mn-cs"/>
        </a:defRPr>
      </a:lvl6pPr>
      <a:lvl7pPr marL="2902580" algn="l" defTabSz="967527" rtl="0" eaLnBrk="1" latinLnBrk="0" hangingPunct="1">
        <a:defRPr sz="1905" kern="1200">
          <a:solidFill>
            <a:schemeClr val="tx1"/>
          </a:solidFill>
          <a:latin typeface="+mn-lt"/>
          <a:ea typeface="+mn-ea"/>
          <a:cs typeface="+mn-cs"/>
        </a:defRPr>
      </a:lvl7pPr>
      <a:lvl8pPr marL="3386343" algn="l" defTabSz="967527" rtl="0" eaLnBrk="1" latinLnBrk="0" hangingPunct="1">
        <a:defRPr sz="1905" kern="1200">
          <a:solidFill>
            <a:schemeClr val="tx1"/>
          </a:solidFill>
          <a:latin typeface="+mn-lt"/>
          <a:ea typeface="+mn-ea"/>
          <a:cs typeface="+mn-cs"/>
        </a:defRPr>
      </a:lvl8pPr>
      <a:lvl9pPr marL="3870107" algn="l" defTabSz="967527" rtl="0" eaLnBrk="1" latinLnBrk="0" hangingPunct="1">
        <a:defRPr sz="190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Header sample</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Sample text</a:t>
            </a:r>
          </a:p>
          <a:p>
            <a:pPr lvl="1"/>
            <a:r>
              <a:rPr lang="ru-RU" smtClean="0"/>
              <a:t>Second level</a:t>
            </a:r>
          </a:p>
          <a:p>
            <a:pPr lvl="2"/>
            <a:r>
              <a:rPr lang="ru-RU" smtClean="0"/>
              <a:t>Third level</a:t>
            </a:r>
          </a:p>
          <a:p>
            <a:pPr lvl="3"/>
            <a:r>
              <a:rPr lang="ru-RU" smtClean="0"/>
              <a:t>Fourth level</a:t>
            </a:r>
          </a:p>
          <a:p>
            <a:pPr lvl="4"/>
            <a:r>
              <a:rPr lang="ru-RU" smtClean="0"/>
              <a:t>Fifth level</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64D5F5-CEF6-4F37-A50E-28588DDD97E3}" type="datetimeFigureOut">
              <a:rPr lang="ru-RU" smtClean="0"/>
              <a:t>20.02.2026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397624-9E16-425F-AD1B-D0A01057D957}" type="slidenum">
              <a:rPr lang="ru-RU" smtClean="0"/>
              <a:t>‹#›</a:t>
            </a:fld>
            <a:endParaRPr lang="ru-RU"/>
          </a:p>
        </p:txBody>
      </p:sp>
    </p:spTree>
    <p:extLst>
      <p:ext uri="{BB962C8B-B14F-4D97-AF65-F5344CB8AC3E}">
        <p14:creationId xmlns:p14="http://schemas.microsoft.com/office/powerpoint/2010/main" val="1707912281"/>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3" r:id="rId12"/>
    <p:sldLayoutId id="214748378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22.xml"/><Relationship Id="rId6" Type="http://schemas.openxmlformats.org/officeDocument/2006/relationships/image" Target="../media/image10.jpe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chart" Target="../charts/chart1.xml"/><Relationship Id="rId7"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Layout" Target="../diagrams/layout2.xml"/><Relationship Id="rId7" Type="http://schemas.openxmlformats.org/officeDocument/2006/relationships/image" Target="../media/image23.png"/><Relationship Id="rId2" Type="http://schemas.openxmlformats.org/officeDocument/2006/relationships/diagramData" Target="../diagrams/data2.xml"/><Relationship Id="rId1" Type="http://schemas.openxmlformats.org/officeDocument/2006/relationships/slideLayout" Target="../slideLayouts/slideLayout2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2.xml"/><Relationship Id="rId5" Type="http://schemas.openxmlformats.org/officeDocument/2006/relationships/image" Target="../media/image32.jpe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2.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2.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chart" Target="../charts/chart2.xml"/><Relationship Id="rId1" Type="http://schemas.openxmlformats.org/officeDocument/2006/relationships/slideLayout" Target="../slideLayouts/slideLayout22.xml"/><Relationship Id="rId5" Type="http://schemas.openxmlformats.org/officeDocument/2006/relationships/image" Target="../media/image38.png"/><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jpe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jfi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png"/><Relationship Id="rId7" Type="http://schemas.openxmlformats.org/officeDocument/2006/relationships/image" Target="../media/image49.jpeg"/><Relationship Id="rId2" Type="http://schemas.openxmlformats.org/officeDocument/2006/relationships/image" Target="../media/image44.png"/><Relationship Id="rId1" Type="http://schemas.openxmlformats.org/officeDocument/2006/relationships/slideLayout" Target="../slideLayouts/slideLayout22.xml"/><Relationship Id="rId6" Type="http://schemas.openxmlformats.org/officeDocument/2006/relationships/image" Target="../media/image48.jpeg"/><Relationship Id="rId5" Type="http://schemas.openxmlformats.org/officeDocument/2006/relationships/image" Target="../media/image47.jpe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jfif"/></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22.xml"/><Relationship Id="rId4" Type="http://schemas.openxmlformats.org/officeDocument/2006/relationships/hyperlink" Target="https://atameken.kz/ru/university_ratings?year=2023&amp;ut=%D0%9A%D0%B0%D0%B7%D0%B0%D1%85%D1%81%D0%BA%D0%B8%D0%B9+%D0%BD%D0%B0%D1%86%D0%B8%D0%BE%D0%BD%D0%B0%D0%BB%D1%8C%D0%BD%D1%8B%D0%B9+%D0%B8%D1%81%D1%81%D0%BB%D0%B5%D0%B4%D0%BE%D0%B2%D0%B0%D1%82%D0%B5%D0%BB%D1%8C%D1%81%D0%BA%D0%B8%D0%B9+%D1%82%D0%B5%D1%85%D0%BD%D0%B8%D1%87%D0%B5%D1%81%D0%BA%D0%B8%D0%B9+%D1%83%D0%BD%D0%B8%D0%B2%D0%B5%D1%80%D1%81%D0%B8%D1%82%D0%B5%D1%82+%D0%B8%D0%BC%D0%B5%D0%BD%D0%B8+%D0%9A.%D0%98.%D0%A1%D0%B0%D1%82%D0%BF%D0%B0%D0%B5%D0%B2%D0%B0&amp;epg=299&amp;speciality=&amp;region=&amp;sort=epg_asc&amp;profile="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5.png"/><Relationship Id="rId3" Type="http://schemas.openxmlformats.org/officeDocument/2006/relationships/image" Target="../media/image54.png"/><Relationship Id="rId7" Type="http://schemas.openxmlformats.org/officeDocument/2006/relationships/image" Target="../media/image58.jfif"/><Relationship Id="rId12" Type="http://schemas.openxmlformats.org/officeDocument/2006/relationships/image" Target="../media/image52.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7.png"/><Relationship Id="rId11" Type="http://schemas.openxmlformats.org/officeDocument/2006/relationships/image" Target="../media/image51.jfif"/><Relationship Id="rId5" Type="http://schemas.openxmlformats.org/officeDocument/2006/relationships/image" Target="../media/image56.png"/><Relationship Id="rId10" Type="http://schemas.openxmlformats.org/officeDocument/2006/relationships/image" Target="../media/image60.png"/><Relationship Id="rId4" Type="http://schemas.openxmlformats.org/officeDocument/2006/relationships/image" Target="../media/image55.jfif"/><Relationship Id="rId9" Type="http://schemas.openxmlformats.org/officeDocument/2006/relationships/image" Target="../media/image59.png"/></Relationships>
</file>

<file path=ppt/slides/_rels/slide23.xml.rels><?xml version="1.0" encoding="UTF-8" standalone="yes"?>
<Relationships xmlns="http://schemas.openxmlformats.org/package/2006/relationships"><Relationship Id="rId8" Type="http://schemas.openxmlformats.org/officeDocument/2006/relationships/hyperlink" Target="https://vk.com/satbayevuniversity" TargetMode="External"/><Relationship Id="rId3" Type="http://schemas.openxmlformats.org/officeDocument/2006/relationships/image" Target="../media/image61.jpeg"/><Relationship Id="rId7" Type="http://schemas.openxmlformats.org/officeDocument/2006/relationships/hyperlink" Target="https://youtube.com/@kazntukz?si=xJVZc7MlmZxQe1y2" TargetMode="External"/><Relationship Id="rId12" Type="http://schemas.openxmlformats.org/officeDocument/2006/relationships/hyperlink" Target="https://t.me/Satbayev_University_Official" TargetMode="External"/><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hyperlink" Target="https://satbayev.university/ru" TargetMode="External"/><Relationship Id="rId11" Type="http://schemas.openxmlformats.org/officeDocument/2006/relationships/hyperlink" Target="https://www.tiktok.com/@satbayev_official?_t=8hOZPfU1B1a&amp;_r=1" TargetMode="External"/><Relationship Id="rId5" Type="http://schemas.openxmlformats.org/officeDocument/2006/relationships/image" Target="../media/image63.png"/><Relationship Id="rId10" Type="http://schemas.openxmlformats.org/officeDocument/2006/relationships/hyperlink" Target="https://instagram.com/satbayev_university?igshid=NGVhN2U2NjQ0Yg==" TargetMode="External"/><Relationship Id="rId4" Type="http://schemas.openxmlformats.org/officeDocument/2006/relationships/image" Target="../media/image62.png"/><Relationship Id="rId9" Type="http://schemas.openxmlformats.org/officeDocument/2006/relationships/hyperlink" Target="https://m.facebook.com/satbayevuniversi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5FF9E-B893-374F-C348-DDBB3B6B8058}"/>
              </a:ext>
            </a:extLst>
          </p:cNvPr>
          <p:cNvSpPr>
            <a:spLocks noGrp="1"/>
          </p:cNvSpPr>
          <p:nvPr>
            <p:ph type="ctrTitle" idx="4294967295"/>
          </p:nvPr>
        </p:nvSpPr>
        <p:spPr>
          <a:xfrm>
            <a:off x="3390376" y="1363646"/>
            <a:ext cx="7340600" cy="1444625"/>
          </a:xfrm>
        </p:spPr>
        <p:txBody>
          <a:bodyPr>
            <a:noAutofit/>
          </a:bodyPr>
          <a:lstStyle/>
          <a:p>
            <a:pPr>
              <a:lnSpc>
                <a:spcPct val="100000"/>
              </a:lnSpc>
            </a:pPr>
            <a:r>
              <a:rPr lang="ru-RU" sz="3200" b="0" i="0" dirty="0" smtClean="0">
                <a:effectLst/>
                <a:latin typeface="Roboto" panose="02000000000000000000" pitchFamily="2" charset="0"/>
              </a:rPr>
              <a:t>Department</a:t>
            </a:r>
            <a:r>
              <a:rPr lang="ru-RU" sz="3200" b="0" i="0" dirty="0" smtClean="0">
                <a:solidFill>
                  <a:srgbClr val="C00000"/>
                </a:solidFill>
                <a:effectLst/>
                <a:latin typeface="Roboto" panose="02000000000000000000" pitchFamily="2" charset="0"/>
              </a:rPr>
              <a:t> </a:t>
            </a:r>
            <a:br>
              <a:rPr lang="ru-RU" sz="3200" b="0" i="0" dirty="0" smtClean="0">
                <a:solidFill>
                  <a:srgbClr val="C00000"/>
                </a:solidFill>
                <a:effectLst/>
                <a:latin typeface="Roboto" panose="02000000000000000000" pitchFamily="2" charset="0"/>
              </a:rPr>
            </a:br>
            <a:r>
              <a:rPr lang="ru-RU" sz="3200" b="0" i="0" dirty="0" smtClean="0">
                <a:solidFill>
                  <a:srgbClr val="C00000"/>
                </a:solidFill>
                <a:effectLst/>
                <a:latin typeface="Roboto" panose="02000000000000000000" pitchFamily="2" charset="0"/>
              </a:rPr>
              <a:t>"Information Systems"</a:t>
            </a:r>
            <a:endParaRPr lang="en-KZ" sz="3200" dirty="0">
              <a:solidFill>
                <a:srgbClr val="C00000"/>
              </a:solidFill>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451" y="1358530"/>
            <a:ext cx="1986312" cy="3397869"/>
          </a:xfrm>
          <a:prstGeom prst="rect">
            <a:avLst/>
          </a:prstGeom>
        </p:spPr>
      </p:pic>
      <p:pic>
        <p:nvPicPr>
          <p:cNvPr id="5" name="Рисунок 4" descr="Изображение выглядит как в помещении, одежда, потолок, стена&#10;&#10;Автоматически созданное описание">
            <a:extLst>
              <a:ext uri="{FF2B5EF4-FFF2-40B4-BE49-F238E27FC236}">
                <a16:creationId xmlns:a16="http://schemas.microsoft.com/office/drawing/2014/main" id="{F99035D5-D4AD-369A-4DA1-38931341F760}"/>
              </a:ext>
            </a:extLst>
          </p:cNvPr>
          <p:cNvPicPr>
            <a:picLocks noChangeAspect="1"/>
          </p:cNvPicPr>
          <p:nvPr/>
        </p:nvPicPr>
        <p:blipFill>
          <a:blip r:embed="rId3"/>
          <a:stretch>
            <a:fillRect/>
          </a:stretch>
        </p:blipFill>
        <p:spPr>
          <a:xfrm>
            <a:off x="7203039" y="2965132"/>
            <a:ext cx="4498846" cy="3374136"/>
          </a:xfrm>
          <a:prstGeom prst="rect">
            <a:avLst/>
          </a:prstGeom>
          <a:effectLst>
            <a:softEdge rad="355600"/>
          </a:effectLst>
        </p:spPr>
      </p:pic>
      <p:sp>
        <p:nvSpPr>
          <p:cNvPr id="3" name="TextBox 2"/>
          <p:cNvSpPr txBox="1"/>
          <p:nvPr/>
        </p:nvSpPr>
        <p:spPr>
          <a:xfrm>
            <a:off x="2705492" y="3821203"/>
            <a:ext cx="4355184" cy="830997"/>
          </a:xfrm>
          <a:prstGeom prst="rect">
            <a:avLst/>
          </a:prstGeom>
          <a:noFill/>
        </p:spPr>
        <p:txBody>
          <a:bodyPr wrap="square" rtlCol="0">
            <a:spAutoFit/>
          </a:bodyPr>
          <a:lstStyle/>
          <a:p>
            <a:r>
              <a:rPr lang="ru-RU" sz="1600" i="1" dirty="0"/>
              <a:t>Artificial intelligence—the foundation of </a:t>
            </a:r>
            <a:r>
              <a:rPr lang="kk-KZ" sz="1600" i="1" dirty="0" smtClean="0"/>
              <a:t>intellectual information </a:t>
            </a:r>
            <a:r>
              <a:rPr lang="ru-RU" sz="1600" i="1" dirty="0"/>
              <a:t>systems of </a:t>
            </a:r>
            <a:r>
              <a:rPr lang="ru-RU" sz="1600" i="1" dirty="0" smtClean="0"/>
              <a:t>the future!</a:t>
            </a:r>
            <a:endParaRPr lang="ru-RU" sz="1600" i="1" dirty="0"/>
          </a:p>
        </p:txBody>
      </p:sp>
    </p:spTree>
    <p:extLst>
      <p:ext uri="{BB962C8B-B14F-4D97-AF65-F5344CB8AC3E}">
        <p14:creationId xmlns:p14="http://schemas.microsoft.com/office/powerpoint/2010/main" val="1944009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в помещении, одежда, потолок, стена&#10;&#10;Автоматически созданное описание">
            <a:extLst>
              <a:ext uri="{FF2B5EF4-FFF2-40B4-BE49-F238E27FC236}">
                <a16:creationId xmlns:a16="http://schemas.microsoft.com/office/drawing/2014/main" id="{F99035D5-D4AD-369A-4DA1-38931341F760}"/>
              </a:ext>
            </a:extLst>
          </p:cNvPr>
          <p:cNvPicPr>
            <a:picLocks noChangeAspect="1"/>
          </p:cNvPicPr>
          <p:nvPr/>
        </p:nvPicPr>
        <p:blipFill>
          <a:blip r:embed="rId2"/>
          <a:stretch>
            <a:fillRect/>
          </a:stretch>
        </p:blipFill>
        <p:spPr>
          <a:xfrm>
            <a:off x="301412" y="1567333"/>
            <a:ext cx="5468398" cy="4101300"/>
          </a:xfrm>
          <a:prstGeom prst="rect">
            <a:avLst/>
          </a:prstGeom>
          <a:effectLst>
            <a:softEdge rad="355600"/>
          </a:effectLst>
        </p:spPr>
      </p:pic>
      <p:sp>
        <p:nvSpPr>
          <p:cNvPr id="5" name="TextBox 4"/>
          <p:cNvSpPr txBox="1"/>
          <p:nvPr/>
        </p:nvSpPr>
        <p:spPr>
          <a:xfrm>
            <a:off x="8003346" y="1781255"/>
            <a:ext cx="2015295" cy="769441"/>
          </a:xfrm>
          <a:prstGeom prst="rect">
            <a:avLst/>
          </a:prstGeom>
          <a:noFill/>
        </p:spPr>
        <p:txBody>
          <a:bodyPr wrap="none" rtlCol="0">
            <a:spAutoFit/>
          </a:bodyPr>
          <a:lstStyle/>
          <a:p>
            <a:r>
              <a:rPr lang="ru-RU" sz="4400" dirty="0" smtClean="0"/>
              <a:t>GUK 325</a:t>
            </a:r>
            <a:endParaRPr lang="ru-RU" sz="4400" dirty="0"/>
          </a:p>
        </p:txBody>
      </p:sp>
      <p:pic>
        <p:nvPicPr>
          <p:cNvPr id="6" name="Рисунок 5"/>
          <p:cNvPicPr>
            <a:picLocks noChangeAspect="1"/>
          </p:cNvPicPr>
          <p:nvPr/>
        </p:nvPicPr>
        <p:blipFill rotWithShape="1">
          <a:blip r:embed="rId3"/>
          <a:srcRect l="58071" t="26647" r="30526" b="54316"/>
          <a:stretch/>
        </p:blipFill>
        <p:spPr>
          <a:xfrm>
            <a:off x="6389249" y="2501211"/>
            <a:ext cx="1687329" cy="1584407"/>
          </a:xfrm>
          <a:prstGeom prst="rect">
            <a:avLst/>
          </a:prstGeom>
        </p:spPr>
      </p:pic>
      <p:sp>
        <p:nvSpPr>
          <p:cNvPr id="7" name="TextBox 6"/>
          <p:cNvSpPr txBox="1"/>
          <p:nvPr/>
        </p:nvSpPr>
        <p:spPr>
          <a:xfrm>
            <a:off x="8076578" y="2607052"/>
            <a:ext cx="3860473" cy="1754326"/>
          </a:xfrm>
          <a:prstGeom prst="rect">
            <a:avLst/>
          </a:prstGeom>
          <a:noFill/>
        </p:spPr>
        <p:txBody>
          <a:bodyPr wrap="square" rtlCol="0">
            <a:spAutoFit/>
          </a:bodyPr>
          <a:lstStyle/>
          <a:p>
            <a:r>
              <a:rPr lang="ru-RU" b="1" dirty="0" smtClean="0"/>
              <a:t>Serbin </a:t>
            </a:r>
            <a:r>
              <a:rPr lang="ru-RU" b="1" dirty="0" err="1" smtClean="0"/>
              <a:t>Va</a:t>
            </a:r>
            <a:r>
              <a:rPr lang="en-US" b="1" dirty="0" smtClean="0"/>
              <a:t>s</a:t>
            </a:r>
            <a:r>
              <a:rPr lang="ru-RU" b="1" dirty="0" err="1" smtClean="0"/>
              <a:t>sil</a:t>
            </a:r>
            <a:r>
              <a:rPr lang="en-US" b="1" dirty="0" err="1" smtClean="0"/>
              <a:t>i</a:t>
            </a:r>
            <a:r>
              <a:rPr lang="ru-RU" b="1" dirty="0" smtClean="0"/>
              <a:t>y </a:t>
            </a:r>
            <a:r>
              <a:rPr lang="ru-RU" b="1" dirty="0" smtClean="0"/>
              <a:t>Valeryevich</a:t>
            </a:r>
          </a:p>
          <a:p>
            <a:r>
              <a:rPr lang="ru-RU" dirty="0" smtClean="0"/>
              <a:t>Head of Department, Associate Professor, Candidate of Technical Sciences</a:t>
            </a:r>
          </a:p>
          <a:p>
            <a:endParaRPr lang="en-US" dirty="0" smtClean="0"/>
          </a:p>
          <a:p>
            <a:r>
              <a:rPr lang="en-US" dirty="0" err="1" smtClean="0"/>
              <a:t>v.serbin@satbayev.university</a:t>
            </a:r>
            <a:endParaRPr lang="ru-RU" dirty="0"/>
          </a:p>
        </p:txBody>
      </p:sp>
      <p:pic>
        <p:nvPicPr>
          <p:cNvPr id="8" name="Рисунок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00675" y="4786257"/>
            <a:ext cx="632746" cy="738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нутренний сайт АУЭС"/>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99489" y="4786257"/>
            <a:ext cx="631206" cy="620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рхивы Uncategorized - Shoqan Yalihanov"/>
          <p:cNvPicPr>
            <a:picLocks noChangeAspect="1" noChangeArrowheads="1"/>
          </p:cNvPicPr>
          <p:nvPr/>
        </p:nvPicPr>
        <p:blipFill>
          <a:blip r:embed="rId6" cstate="print">
            <a:extLst>
              <a:ext uri="{28A0092B-C50C-407E-A947-70E740481C1C}">
                <a14:useLocalDpi xmlns:a14="http://schemas.microsoft.com/office/drawing/2010/main" val="0"/>
              </a:ext>
            </a:extLst>
          </a:blip>
          <a:srcRect l="8025" t="16893" r="27715" b="16597"/>
          <a:stretch>
            <a:fillRect/>
          </a:stretch>
        </p:blipFill>
        <p:spPr bwMode="auto">
          <a:xfrm>
            <a:off x="8112360" y="4936383"/>
            <a:ext cx="1002580" cy="442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ЕСПУБЛИКАНСКИЙ ИНСТИТУТ ПОВЫШЕНИЯ КВАЛИФИКАЦИИ РУКОВОДЯЩИХ И НАУЧНО-  ПЕДАГОГИЧЕСКИХ РАБОТНИКОВ СИСТЕМЫ ОБРАЗОВАНИЯ РК — АО «НАЦИОНАЛЬНЫЙ ЦЕНТР  ПОВЫШЕНИЯ КВАЛИФИКАЦИИ «ӨРЛЕУ»"/>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16581" y="4849834"/>
            <a:ext cx="572668" cy="580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243749" y="4936383"/>
            <a:ext cx="1037204" cy="38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ЛОГОТИП"/>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412691" y="4802454"/>
            <a:ext cx="608206" cy="5440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Файл:Satabayev University logo.png — Википедия"/>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503805" y="4634836"/>
            <a:ext cx="451741" cy="771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08741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0379" y="1391470"/>
            <a:ext cx="7319632" cy="523220"/>
          </a:xfrm>
          <a:prstGeom prst="rect">
            <a:avLst/>
          </a:prstGeom>
        </p:spPr>
        <p:txBody>
          <a:bodyPr wrap="none">
            <a:spAutoFit/>
          </a:bodyPr>
          <a:lstStyle/>
          <a:p>
            <a:r>
              <a:rPr lang="ru-RU" sz="2800" dirty="0">
                <a:solidFill>
                  <a:srgbClr val="0070C0"/>
                </a:solidFill>
                <a:latin typeface="+mj-lt"/>
                <a:ea typeface="+mj-ea"/>
                <a:cs typeface="+mj-cs"/>
              </a:rPr>
              <a:t>Mission of the Information Systems Department</a:t>
            </a:r>
          </a:p>
        </p:txBody>
      </p:sp>
      <p:sp>
        <p:nvSpPr>
          <p:cNvPr id="3" name="Прямоугольник 2"/>
          <p:cNvSpPr/>
          <p:nvPr/>
        </p:nvSpPr>
        <p:spPr>
          <a:xfrm>
            <a:off x="686631" y="2142491"/>
            <a:ext cx="10201947" cy="1908215"/>
          </a:xfrm>
          <a:prstGeom prst="rect">
            <a:avLst/>
          </a:prstGeom>
        </p:spPr>
        <p:txBody>
          <a:bodyPr wrap="square">
            <a:spAutoFit/>
          </a:bodyPr>
          <a:lstStyle/>
          <a:p>
            <a:pPr algn="just"/>
            <a:r>
              <a:rPr lang="ru-RU" sz="2000" b="1" dirty="0"/>
              <a:t>The mission </a:t>
            </a:r>
            <a:r>
              <a:rPr lang="ru-RU" sz="2000" dirty="0"/>
              <a:t>of the Information Systems Department at </a:t>
            </a:r>
            <a:r>
              <a:rPr lang="ru-RU" sz="2000" dirty="0" err="1"/>
              <a:t>Satbayev University </a:t>
            </a:r>
            <a:r>
              <a:rPr lang="ru-RU" sz="2000" dirty="0"/>
              <a:t>is to train a new generation of highly qualified specialists in the field of intelligent information systems and researchers in the field of design, development</a:t>
            </a:r>
            <a:r>
              <a:rPr lang="ru-RU" sz="2000" dirty="0" smtClean="0"/>
              <a:t>,</a:t>
            </a:r>
            <a:r>
              <a:rPr lang="ru-RU" sz="2000" dirty="0"/>
              <a:t> and management </a:t>
            </a:r>
            <a:r>
              <a:rPr lang="ru-RU" sz="2000" dirty="0" smtClean="0"/>
              <a:t>of </a:t>
            </a:r>
            <a:r>
              <a:rPr lang="en-US" sz="2000" dirty="0" smtClean="0"/>
              <a:t>AI </a:t>
            </a:r>
            <a:r>
              <a:rPr lang="ru-RU" sz="2000" dirty="0"/>
              <a:t>information </a:t>
            </a:r>
            <a:r>
              <a:rPr lang="ru-RU" sz="2000" dirty="0" smtClean="0"/>
              <a:t>systems </a:t>
            </a:r>
            <a:r>
              <a:rPr lang="ru-RU" sz="2000" dirty="0"/>
              <a:t>capable of ensuring the digital transformation </a:t>
            </a:r>
            <a:r>
              <a:rPr lang="ru-RU" sz="2000" dirty="0" smtClean="0"/>
              <a:t>of the economy of the Republic </a:t>
            </a:r>
            <a:r>
              <a:rPr lang="ru-RU" sz="2000" dirty="0"/>
              <a:t>of Kazakhstan and the international community</a:t>
            </a:r>
            <a:r>
              <a:rPr lang="ru-RU" sz="2000" dirty="0" smtClean="0"/>
              <a:t>.</a:t>
            </a:r>
          </a:p>
          <a:p>
            <a:pPr algn="just"/>
            <a:endParaRPr lang="kk-KZ" dirty="0"/>
          </a:p>
        </p:txBody>
      </p:sp>
      <p:sp>
        <p:nvSpPr>
          <p:cNvPr id="5" name="Прямоугольник 4"/>
          <p:cNvSpPr/>
          <p:nvPr/>
        </p:nvSpPr>
        <p:spPr>
          <a:xfrm>
            <a:off x="686631" y="4288612"/>
            <a:ext cx="10318325" cy="1754326"/>
          </a:xfrm>
          <a:prstGeom prst="rect">
            <a:avLst/>
          </a:prstGeom>
        </p:spPr>
        <p:txBody>
          <a:bodyPr wrap="square">
            <a:spAutoFit/>
          </a:bodyPr>
          <a:lstStyle/>
          <a:p>
            <a:pPr algn="just"/>
            <a:r>
              <a:rPr lang="ru-RU" b="1" u="sng" dirty="0" smtClean="0"/>
              <a:t>The goal of the department </a:t>
            </a:r>
            <a:r>
              <a:rPr lang="ru-RU" dirty="0" smtClean="0"/>
              <a:t>is </a:t>
            </a:r>
            <a:r>
              <a:rPr lang="ru-RU" dirty="0"/>
              <a:t>to create a modern educational and scientific environment that provides training for highly qualified specialists in the field of intelligent information systems, artificial intelligence, data engineering, and cloud technologies, capable of developing and implementing innovative </a:t>
            </a:r>
            <a:r>
              <a:rPr lang="en-US" dirty="0" smtClean="0"/>
              <a:t>AI </a:t>
            </a:r>
            <a:r>
              <a:rPr lang="ru-RU" dirty="0"/>
              <a:t>digital </a:t>
            </a:r>
            <a:r>
              <a:rPr lang="ru-RU" dirty="0" smtClean="0"/>
              <a:t>solutions, </a:t>
            </a:r>
            <a:r>
              <a:rPr lang="ru-RU" dirty="0"/>
              <a:t>conducting scientific research, and working effectively in the context of global digital transformation and sustainable development.</a:t>
            </a:r>
          </a:p>
        </p:txBody>
      </p:sp>
    </p:spTree>
    <p:extLst>
      <p:ext uri="{BB962C8B-B14F-4D97-AF65-F5344CB8AC3E}">
        <p14:creationId xmlns:p14="http://schemas.microsoft.com/office/powerpoint/2010/main" val="3728119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6316" y="1129860"/>
            <a:ext cx="7221849" cy="523220"/>
          </a:xfrm>
          <a:prstGeom prst="rect">
            <a:avLst/>
          </a:prstGeom>
        </p:spPr>
        <p:txBody>
          <a:bodyPr wrap="none">
            <a:spAutoFit/>
          </a:bodyPr>
          <a:lstStyle/>
          <a:p>
            <a:r>
              <a:rPr lang="ru-RU" sz="2800" dirty="0" smtClean="0">
                <a:solidFill>
                  <a:srgbClr val="0070C0"/>
                </a:solidFill>
                <a:latin typeface="+mj-lt"/>
                <a:ea typeface="+mj-ea"/>
                <a:cs typeface="+mj-cs"/>
              </a:rPr>
              <a:t>Objectives of </a:t>
            </a:r>
            <a:r>
              <a:rPr lang="ru-RU" sz="2800" dirty="0">
                <a:solidFill>
                  <a:srgbClr val="0070C0"/>
                </a:solidFill>
                <a:latin typeface="+mj-lt"/>
                <a:ea typeface="+mj-ea"/>
                <a:cs typeface="+mj-cs"/>
              </a:rPr>
              <a:t>the Department of Information Systems</a:t>
            </a:r>
          </a:p>
        </p:txBody>
      </p:sp>
      <p:graphicFrame>
        <p:nvGraphicFramePr>
          <p:cNvPr id="4" name="Схема 3"/>
          <p:cNvGraphicFramePr/>
          <p:nvPr>
            <p:extLst>
              <p:ext uri="{D42A27DB-BD31-4B8C-83A1-F6EECF244321}">
                <p14:modId xmlns:p14="http://schemas.microsoft.com/office/powerpoint/2010/main" val="1111571003"/>
              </p:ext>
            </p:extLst>
          </p:nvPr>
        </p:nvGraphicFramePr>
        <p:xfrm>
          <a:off x="254524" y="1743959"/>
          <a:ext cx="11811785" cy="48453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7897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02673" y="1210260"/>
            <a:ext cx="11014075" cy="584775"/>
          </a:xfrm>
          <a:prstGeom prst="rect">
            <a:avLst/>
          </a:prstGeom>
        </p:spPr>
        <p:txBody>
          <a:bodyPr wrap="square">
            <a:spAutoFit/>
          </a:bodyPr>
          <a:lstStyle/>
          <a:p>
            <a:r>
              <a:rPr lang="ru-RU" sz="3200" b="1" dirty="0" smtClean="0">
                <a:solidFill>
                  <a:srgbClr val="0070C0"/>
                </a:solidFill>
                <a:latin typeface="+mj-lt"/>
                <a:ea typeface="+mj-ea"/>
                <a:cs typeface="+mj-cs"/>
              </a:rPr>
              <a:t>Faculty members of the IS Department</a:t>
            </a:r>
            <a:endParaRPr lang="ru-RU" sz="3200" b="1" dirty="0">
              <a:solidFill>
                <a:srgbClr val="0070C0"/>
              </a:solidFill>
              <a:latin typeface="+mj-lt"/>
              <a:ea typeface="+mj-ea"/>
              <a:cs typeface="+mj-cs"/>
            </a:endParaRPr>
          </a:p>
        </p:txBody>
      </p:sp>
      <p:sp>
        <p:nvSpPr>
          <p:cNvPr id="6" name="TextBox 5"/>
          <p:cNvSpPr txBox="1"/>
          <p:nvPr/>
        </p:nvSpPr>
        <p:spPr>
          <a:xfrm>
            <a:off x="3297650" y="6211413"/>
            <a:ext cx="1009379" cy="276999"/>
          </a:xfrm>
          <a:prstGeom prst="rect">
            <a:avLst/>
          </a:prstGeom>
          <a:noFill/>
        </p:spPr>
        <p:txBody>
          <a:bodyPr wrap="none" rtlCol="0">
            <a:spAutoFit/>
          </a:bodyPr>
          <a:lstStyle/>
          <a:p>
            <a:r>
              <a:rPr lang="ru-RU" sz="1200" dirty="0" smtClean="0"/>
              <a:t>Staff</a:t>
            </a:r>
            <a:endParaRPr lang="ru-RU" sz="1200" dirty="0"/>
          </a:p>
        </p:txBody>
      </p:sp>
      <p:graphicFrame>
        <p:nvGraphicFramePr>
          <p:cNvPr id="8" name="Диаграмма 7"/>
          <p:cNvGraphicFramePr>
            <a:graphicFrameLocks/>
          </p:cNvGraphicFramePr>
          <p:nvPr>
            <p:extLst>
              <p:ext uri="{D42A27DB-BD31-4B8C-83A1-F6EECF244321}">
                <p14:modId xmlns:p14="http://schemas.microsoft.com/office/powerpoint/2010/main" val="3509262196"/>
              </p:ext>
            </p:extLst>
          </p:nvPr>
        </p:nvGraphicFramePr>
        <p:xfrm>
          <a:off x="244700" y="1502647"/>
          <a:ext cx="6111331" cy="45339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8400089" y="1671332"/>
            <a:ext cx="1957587" cy="1323439"/>
          </a:xfrm>
          <a:prstGeom prst="rect">
            <a:avLst/>
          </a:prstGeom>
          <a:noFill/>
        </p:spPr>
        <p:txBody>
          <a:bodyPr wrap="none" rtlCol="0">
            <a:spAutoFit/>
          </a:bodyPr>
          <a:lstStyle/>
          <a:p>
            <a:r>
              <a:rPr lang="en-US" sz="8000" dirty="0" smtClean="0"/>
              <a:t>36%</a:t>
            </a:r>
            <a:endParaRPr lang="ru-RU" sz="8000" dirty="0"/>
          </a:p>
        </p:txBody>
      </p:sp>
      <p:sp>
        <p:nvSpPr>
          <p:cNvPr id="10" name="TextBox 9"/>
          <p:cNvSpPr txBox="1"/>
          <p:nvPr/>
        </p:nvSpPr>
        <p:spPr>
          <a:xfrm>
            <a:off x="8437952" y="2798306"/>
            <a:ext cx="1777603" cy="369332"/>
          </a:xfrm>
          <a:prstGeom prst="rect">
            <a:avLst/>
          </a:prstGeom>
          <a:noFill/>
        </p:spPr>
        <p:txBody>
          <a:bodyPr wrap="none" rtlCol="0">
            <a:spAutoFit/>
          </a:bodyPr>
          <a:lstStyle/>
          <a:p>
            <a:r>
              <a:rPr lang="ru-RU" dirty="0" err="1" smtClean="0"/>
              <a:t>Maturity</a:t>
            </a:r>
            <a:endParaRPr lang="ru-RU" dirty="0"/>
          </a:p>
        </p:txBody>
      </p:sp>
      <p:pic>
        <p:nvPicPr>
          <p:cNvPr id="16" name="Рисунок 15"/>
          <p:cNvPicPr>
            <a:picLocks noChangeAspect="1"/>
          </p:cNvPicPr>
          <p:nvPr/>
        </p:nvPicPr>
        <p:blipFill rotWithShape="1">
          <a:blip r:embed="rId4"/>
          <a:srcRect l="55317" t="43528" r="32271" b="28324"/>
          <a:stretch/>
        </p:blipFill>
        <p:spPr>
          <a:xfrm>
            <a:off x="10575375" y="5072825"/>
            <a:ext cx="678156" cy="865100"/>
          </a:xfrm>
          <a:prstGeom prst="rect">
            <a:avLst/>
          </a:prstGeom>
        </p:spPr>
      </p:pic>
      <p:pic>
        <p:nvPicPr>
          <p:cNvPr id="18" name="Рисунок 17"/>
          <p:cNvPicPr>
            <a:picLocks noChangeAspect="1"/>
          </p:cNvPicPr>
          <p:nvPr/>
        </p:nvPicPr>
        <p:blipFill rotWithShape="1">
          <a:blip r:embed="rId4"/>
          <a:srcRect l="20852" t="69679" r="55096" b="3838"/>
          <a:stretch/>
        </p:blipFill>
        <p:spPr>
          <a:xfrm>
            <a:off x="9183501" y="4972372"/>
            <a:ext cx="1368450" cy="847539"/>
          </a:xfrm>
          <a:prstGeom prst="rect">
            <a:avLst/>
          </a:prstGeom>
        </p:spPr>
      </p:pic>
      <p:pic>
        <p:nvPicPr>
          <p:cNvPr id="15" name="Рисунок 14"/>
          <p:cNvPicPr>
            <a:picLocks noChangeAspect="1"/>
          </p:cNvPicPr>
          <p:nvPr/>
        </p:nvPicPr>
        <p:blipFill rotWithShape="1">
          <a:blip r:embed="rId5"/>
          <a:srcRect l="17991" t="12525" r="29594" b="27427"/>
          <a:stretch/>
        </p:blipFill>
        <p:spPr>
          <a:xfrm>
            <a:off x="8435509" y="3297350"/>
            <a:ext cx="2683121" cy="1729148"/>
          </a:xfrm>
          <a:prstGeom prst="rect">
            <a:avLst/>
          </a:prstGeom>
        </p:spPr>
      </p:pic>
      <p:sp>
        <p:nvSpPr>
          <p:cNvPr id="20" name="TextBox 19"/>
          <p:cNvSpPr txBox="1"/>
          <p:nvPr/>
        </p:nvSpPr>
        <p:spPr>
          <a:xfrm>
            <a:off x="3229290" y="5288083"/>
            <a:ext cx="1043876" cy="1107996"/>
          </a:xfrm>
          <a:prstGeom prst="rect">
            <a:avLst/>
          </a:prstGeom>
          <a:noFill/>
        </p:spPr>
        <p:txBody>
          <a:bodyPr wrap="none" rtlCol="0">
            <a:spAutoFit/>
          </a:bodyPr>
          <a:lstStyle/>
          <a:p>
            <a:r>
              <a:rPr lang="kk-KZ" sz="6600" dirty="0" smtClean="0"/>
              <a:t>30</a:t>
            </a:r>
            <a:endParaRPr lang="ru-RU" sz="6600" dirty="0"/>
          </a:p>
        </p:txBody>
      </p:sp>
      <p:pic>
        <p:nvPicPr>
          <p:cNvPr id="5" name="Рисунок 4"/>
          <p:cNvPicPr>
            <a:picLocks noChangeAspect="1"/>
          </p:cNvPicPr>
          <p:nvPr/>
        </p:nvPicPr>
        <p:blipFill rotWithShape="1">
          <a:blip r:embed="rId6"/>
          <a:srcRect l="21746" t="15731" r="66796" b="58031"/>
          <a:stretch/>
        </p:blipFill>
        <p:spPr>
          <a:xfrm>
            <a:off x="6591432" y="1814598"/>
            <a:ext cx="1367708" cy="1761660"/>
          </a:xfrm>
          <a:prstGeom prst="rect">
            <a:avLst/>
          </a:prstGeom>
        </p:spPr>
      </p:pic>
      <p:pic>
        <p:nvPicPr>
          <p:cNvPr id="7" name="Рисунок 6"/>
          <p:cNvPicPr>
            <a:picLocks noChangeAspect="1"/>
          </p:cNvPicPr>
          <p:nvPr/>
        </p:nvPicPr>
        <p:blipFill rotWithShape="1">
          <a:blip r:embed="rId7"/>
          <a:srcRect l="20729" t="12963" r="55729" b="58333"/>
          <a:stretch/>
        </p:blipFill>
        <p:spPr>
          <a:xfrm>
            <a:off x="9804002" y="4114901"/>
            <a:ext cx="1314627" cy="901625"/>
          </a:xfrm>
          <a:prstGeom prst="rect">
            <a:avLst/>
          </a:prstGeom>
        </p:spPr>
      </p:pic>
      <p:pic>
        <p:nvPicPr>
          <p:cNvPr id="11" name="Рисунок 10"/>
          <p:cNvPicPr>
            <a:picLocks noChangeAspect="1"/>
          </p:cNvPicPr>
          <p:nvPr/>
        </p:nvPicPr>
        <p:blipFill rotWithShape="1">
          <a:blip r:embed="rId7"/>
          <a:srcRect l="56042" t="40926" r="31979" b="33333"/>
          <a:stretch/>
        </p:blipFill>
        <p:spPr>
          <a:xfrm>
            <a:off x="9804001" y="3325275"/>
            <a:ext cx="644709" cy="779255"/>
          </a:xfrm>
          <a:prstGeom prst="rect">
            <a:avLst/>
          </a:prstGeom>
        </p:spPr>
      </p:pic>
      <p:pic>
        <p:nvPicPr>
          <p:cNvPr id="12" name="Рисунок 11"/>
          <p:cNvPicPr>
            <a:picLocks noChangeAspect="1"/>
          </p:cNvPicPr>
          <p:nvPr/>
        </p:nvPicPr>
        <p:blipFill rotWithShape="1">
          <a:blip r:embed="rId7"/>
          <a:srcRect l="33333" t="67963" r="55521" b="5926"/>
          <a:stretch/>
        </p:blipFill>
        <p:spPr>
          <a:xfrm>
            <a:off x="11250961" y="4116859"/>
            <a:ext cx="593471" cy="782050"/>
          </a:xfrm>
          <a:prstGeom prst="rect">
            <a:avLst/>
          </a:prstGeom>
        </p:spPr>
      </p:pic>
      <p:pic>
        <p:nvPicPr>
          <p:cNvPr id="21" name="Рисунок 20"/>
          <p:cNvPicPr>
            <a:picLocks noChangeAspect="1"/>
          </p:cNvPicPr>
          <p:nvPr/>
        </p:nvPicPr>
        <p:blipFill rotWithShape="1">
          <a:blip r:embed="rId8"/>
          <a:srcRect l="21667" t="15000" r="67396" b="31296"/>
          <a:stretch/>
        </p:blipFill>
        <p:spPr>
          <a:xfrm>
            <a:off x="8448316" y="4146687"/>
            <a:ext cx="629883" cy="1739677"/>
          </a:xfrm>
          <a:prstGeom prst="rect">
            <a:avLst/>
          </a:prstGeom>
        </p:spPr>
      </p:pic>
      <p:pic>
        <p:nvPicPr>
          <p:cNvPr id="22" name="Рисунок 21"/>
          <p:cNvPicPr>
            <a:picLocks noChangeAspect="1"/>
          </p:cNvPicPr>
          <p:nvPr/>
        </p:nvPicPr>
        <p:blipFill rotWithShape="1">
          <a:blip r:embed="rId8"/>
          <a:srcRect l="55834" t="68704" r="32083" b="5555"/>
          <a:stretch/>
        </p:blipFill>
        <p:spPr>
          <a:xfrm>
            <a:off x="11141833" y="3246719"/>
            <a:ext cx="702599" cy="841907"/>
          </a:xfrm>
          <a:prstGeom prst="rect">
            <a:avLst/>
          </a:prstGeom>
        </p:spPr>
      </p:pic>
      <p:pic>
        <p:nvPicPr>
          <p:cNvPr id="23" name="Рисунок 22"/>
          <p:cNvPicPr>
            <a:picLocks noChangeAspect="1"/>
          </p:cNvPicPr>
          <p:nvPr/>
        </p:nvPicPr>
        <p:blipFill rotWithShape="1">
          <a:blip r:embed="rId9"/>
          <a:srcRect l="21771" t="45185" r="32187" b="29260"/>
          <a:stretch/>
        </p:blipFill>
        <p:spPr>
          <a:xfrm>
            <a:off x="8473802" y="5900776"/>
            <a:ext cx="2893288" cy="903334"/>
          </a:xfrm>
          <a:prstGeom prst="rect">
            <a:avLst/>
          </a:prstGeom>
        </p:spPr>
      </p:pic>
      <p:pic>
        <p:nvPicPr>
          <p:cNvPr id="25" name="Рисунок 24"/>
          <p:cNvPicPr>
            <a:picLocks noChangeAspect="1"/>
          </p:cNvPicPr>
          <p:nvPr/>
        </p:nvPicPr>
        <p:blipFill rotWithShape="1">
          <a:blip r:embed="rId10"/>
          <a:srcRect l="33750" t="14259" r="55938" b="61296"/>
          <a:stretch/>
        </p:blipFill>
        <p:spPr>
          <a:xfrm>
            <a:off x="11294496" y="5072825"/>
            <a:ext cx="561348" cy="748464"/>
          </a:xfrm>
          <a:prstGeom prst="rect">
            <a:avLst/>
          </a:prstGeom>
        </p:spPr>
      </p:pic>
      <p:pic>
        <p:nvPicPr>
          <p:cNvPr id="26" name="Рисунок 25"/>
          <p:cNvPicPr>
            <a:picLocks noChangeAspect="1"/>
          </p:cNvPicPr>
          <p:nvPr/>
        </p:nvPicPr>
        <p:blipFill rotWithShape="1">
          <a:blip r:embed="rId11"/>
          <a:srcRect l="44561" t="11989" r="43860" b="63216"/>
          <a:stretch/>
        </p:blipFill>
        <p:spPr>
          <a:xfrm>
            <a:off x="11367090" y="5948306"/>
            <a:ext cx="650739" cy="783844"/>
          </a:xfrm>
          <a:prstGeom prst="rect">
            <a:avLst/>
          </a:prstGeom>
        </p:spPr>
      </p:pic>
    </p:spTree>
    <p:extLst>
      <p:ext uri="{BB962C8B-B14F-4D97-AF65-F5344CB8AC3E}">
        <p14:creationId xmlns:p14="http://schemas.microsoft.com/office/powerpoint/2010/main" val="28624042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2673" y="1210260"/>
            <a:ext cx="11014075" cy="584775"/>
          </a:xfrm>
          <a:prstGeom prst="rect">
            <a:avLst/>
          </a:prstGeom>
        </p:spPr>
        <p:txBody>
          <a:bodyPr wrap="square">
            <a:spAutoFit/>
          </a:bodyPr>
          <a:lstStyle/>
          <a:p>
            <a:pPr algn="ctr"/>
            <a:r>
              <a:rPr lang="ru-RU" sz="3200" b="1" dirty="0" smtClean="0">
                <a:solidFill>
                  <a:srgbClr val="0070C0"/>
                </a:solidFill>
                <a:latin typeface="+mj-lt"/>
                <a:ea typeface="+mj-ea"/>
                <a:cs typeface="+mj-cs"/>
              </a:rPr>
              <a:t>Current Student Enrollment (January 1</a:t>
            </a:r>
            <a:r>
              <a:rPr lang="en-US" sz="3200" b="1" dirty="0" smtClean="0">
                <a:solidFill>
                  <a:srgbClr val="0070C0"/>
                </a:solidFill>
                <a:latin typeface="+mj-lt"/>
                <a:ea typeface="+mj-ea"/>
                <a:cs typeface="+mj-cs"/>
              </a:rPr>
              <a:t>, 2026</a:t>
            </a:r>
            <a:r>
              <a:rPr lang="ru-RU" sz="3200" b="1" dirty="0" smtClean="0">
                <a:solidFill>
                  <a:srgbClr val="0070C0"/>
                </a:solidFill>
                <a:latin typeface="+mj-lt"/>
                <a:ea typeface="+mj-ea"/>
                <a:cs typeface="+mj-cs"/>
              </a:rPr>
              <a:t>)</a:t>
            </a:r>
            <a:endParaRPr lang="ru-RU" sz="3200" b="1" dirty="0">
              <a:solidFill>
                <a:srgbClr val="0070C0"/>
              </a:solidFill>
              <a:latin typeface="+mj-lt"/>
              <a:ea typeface="+mj-ea"/>
              <a:cs typeface="+mj-cs"/>
            </a:endParaRPr>
          </a:p>
        </p:txBody>
      </p:sp>
      <p:graphicFrame>
        <p:nvGraphicFramePr>
          <p:cNvPr id="3" name="Таблица 2"/>
          <p:cNvGraphicFramePr>
            <a:graphicFrameLocks noGrp="1"/>
          </p:cNvGraphicFramePr>
          <p:nvPr>
            <p:extLst>
              <p:ext uri="{D42A27DB-BD31-4B8C-83A1-F6EECF244321}">
                <p14:modId xmlns:p14="http://schemas.microsoft.com/office/powerpoint/2010/main" val="4148052796"/>
              </p:ext>
            </p:extLst>
          </p:nvPr>
        </p:nvGraphicFramePr>
        <p:xfrm>
          <a:off x="2032000" y="2443963"/>
          <a:ext cx="9123680" cy="2595880"/>
        </p:xfrm>
        <a:graphic>
          <a:graphicData uri="http://schemas.openxmlformats.org/drawingml/2006/table">
            <a:tbl>
              <a:tblPr firstRow="1" bandRow="1">
                <a:tableStyleId>{5C22544A-7EE6-4342-B048-85BDC9FD1C3A}</a:tableStyleId>
              </a:tblPr>
              <a:tblGrid>
                <a:gridCol w="5344160">
                  <a:extLst>
                    <a:ext uri="{9D8B030D-6E8A-4147-A177-3AD203B41FA5}">
                      <a16:colId xmlns:a16="http://schemas.microsoft.com/office/drawing/2014/main" val="1335088590"/>
                    </a:ext>
                  </a:extLst>
                </a:gridCol>
                <a:gridCol w="3779520">
                  <a:extLst>
                    <a:ext uri="{9D8B030D-6E8A-4147-A177-3AD203B41FA5}">
                      <a16:colId xmlns:a16="http://schemas.microsoft.com/office/drawing/2014/main" val="477005084"/>
                    </a:ext>
                  </a:extLst>
                </a:gridCol>
              </a:tblGrid>
              <a:tr h="370840">
                <a:tc>
                  <a:txBody>
                    <a:bodyPr/>
                    <a:lstStyle/>
                    <a:p>
                      <a:r>
                        <a:rPr lang="ru-RU" dirty="0" smtClean="0"/>
                        <a:t>Educational </a:t>
                      </a:r>
                      <a:r>
                        <a:rPr lang="ru-RU" baseline="0" dirty="0" smtClean="0"/>
                        <a:t>program</a:t>
                      </a:r>
                      <a:endParaRPr lang="ru-RU" dirty="0"/>
                    </a:p>
                  </a:txBody>
                  <a:tcPr/>
                </a:tc>
                <a:tc>
                  <a:txBody>
                    <a:bodyPr/>
                    <a:lstStyle/>
                    <a:p>
                      <a:r>
                        <a:rPr lang="kk-KZ" dirty="0" smtClean="0"/>
                        <a:t>Total number of students</a:t>
                      </a:r>
                      <a:endParaRPr lang="ru-RU" dirty="0"/>
                    </a:p>
                  </a:txBody>
                  <a:tcPr/>
                </a:tc>
                <a:extLst>
                  <a:ext uri="{0D108BD9-81ED-4DB2-BD59-A6C34878D82A}">
                    <a16:rowId xmlns:a16="http://schemas.microsoft.com/office/drawing/2014/main" val="1615738904"/>
                  </a:ext>
                </a:extLst>
              </a:tr>
              <a:tr h="370840">
                <a:tc>
                  <a:txBody>
                    <a:bodyPr/>
                    <a:lstStyle/>
                    <a:p>
                      <a:r>
                        <a:rPr lang="ru-RU" dirty="0" smtClean="0"/>
                        <a:t>6B06106 </a:t>
                      </a:r>
                      <a:r>
                        <a:rPr lang="ru-RU" baseline="0" dirty="0" smtClean="0"/>
                        <a:t>– Information Systems</a:t>
                      </a:r>
                      <a:endParaRPr lang="ru-RU" dirty="0"/>
                    </a:p>
                  </a:txBody>
                  <a:tcPr/>
                </a:tc>
                <a:tc>
                  <a:txBody>
                    <a:bodyPr/>
                    <a:lstStyle/>
                    <a:p>
                      <a:pPr algn="ctr"/>
                      <a:r>
                        <a:rPr lang="ru-RU" dirty="0" smtClean="0"/>
                        <a:t>851</a:t>
                      </a:r>
                      <a:endParaRPr lang="ru-RU" dirty="0"/>
                    </a:p>
                  </a:txBody>
                  <a:tcPr/>
                </a:tc>
                <a:extLst>
                  <a:ext uri="{0D108BD9-81ED-4DB2-BD59-A6C34878D82A}">
                    <a16:rowId xmlns:a16="http://schemas.microsoft.com/office/drawing/2014/main" val="416622836"/>
                  </a:ext>
                </a:extLst>
              </a:tr>
              <a:tr h="370840">
                <a:tc>
                  <a:txBody>
                    <a:bodyPr/>
                    <a:lstStyle/>
                    <a:p>
                      <a:r>
                        <a:rPr lang="ru-RU" dirty="0" smtClean="0"/>
                        <a:t>7M06103 </a:t>
                      </a:r>
                      <a:r>
                        <a:rPr lang="ru-RU" baseline="0" dirty="0" smtClean="0"/>
                        <a:t>– </a:t>
                      </a:r>
                      <a:r>
                        <a:rPr lang="en-US" baseline="0" dirty="0" smtClean="0"/>
                        <a:t>Management of Information Systems </a:t>
                      </a:r>
                      <a:r>
                        <a:rPr lang="ru-RU" baseline="0" dirty="0" smtClean="0"/>
                        <a:t>(2)</a:t>
                      </a:r>
                      <a:endParaRPr lang="ru-RU" dirty="0"/>
                    </a:p>
                  </a:txBody>
                  <a:tcPr/>
                </a:tc>
                <a:tc>
                  <a:txBody>
                    <a:bodyPr/>
                    <a:lstStyle/>
                    <a:p>
                      <a:pPr algn="ctr"/>
                      <a:r>
                        <a:rPr lang="ru-RU" dirty="0" smtClean="0"/>
                        <a:t>11</a:t>
                      </a:r>
                      <a:endParaRPr lang="ru-RU" dirty="0"/>
                    </a:p>
                  </a:txBody>
                  <a:tcPr/>
                </a:tc>
                <a:extLst>
                  <a:ext uri="{0D108BD9-81ED-4DB2-BD59-A6C34878D82A}">
                    <a16:rowId xmlns:a16="http://schemas.microsoft.com/office/drawing/2014/main" val="222368691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smtClean="0"/>
                        <a:t>7M06108 </a:t>
                      </a:r>
                      <a:r>
                        <a:rPr lang="ru-RU" baseline="0" dirty="0" smtClean="0"/>
                        <a:t>– </a:t>
                      </a:r>
                      <a:r>
                        <a:rPr lang="en-US" baseline="0" dirty="0" smtClean="0"/>
                        <a:t>Management of Information Systems </a:t>
                      </a:r>
                      <a:r>
                        <a:rPr lang="ru-RU" baseline="0" dirty="0" smtClean="0"/>
                        <a:t>(1.5)</a:t>
                      </a:r>
                      <a:endParaRPr lang="ru-RU" dirty="0" smtClean="0"/>
                    </a:p>
                  </a:txBody>
                  <a:tcPr/>
                </a:tc>
                <a:tc>
                  <a:txBody>
                    <a:bodyPr/>
                    <a:lstStyle/>
                    <a:p>
                      <a:pPr algn="ctr"/>
                      <a:r>
                        <a:rPr lang="ru-RU" dirty="0" smtClean="0"/>
                        <a:t>18</a:t>
                      </a:r>
                      <a:endParaRPr lang="ru-RU" dirty="0"/>
                    </a:p>
                  </a:txBody>
                  <a:tcPr/>
                </a:tc>
                <a:extLst>
                  <a:ext uri="{0D108BD9-81ED-4DB2-BD59-A6C34878D82A}">
                    <a16:rowId xmlns:a16="http://schemas.microsoft.com/office/drawing/2014/main" val="63392902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smtClean="0"/>
                        <a:t>7M06109 - </a:t>
                      </a:r>
                      <a:r>
                        <a:rPr lang="en-US" baseline="0" dirty="0" smtClean="0"/>
                        <a:t>Management of Information Systems </a:t>
                      </a:r>
                      <a:r>
                        <a:rPr lang="ru-RU" baseline="0" dirty="0" smtClean="0"/>
                        <a:t>(1)</a:t>
                      </a:r>
                      <a:endParaRPr lang="ru-RU" dirty="0" smtClean="0"/>
                    </a:p>
                  </a:txBody>
                  <a:tcPr/>
                </a:tc>
                <a:tc>
                  <a:txBody>
                    <a:bodyPr/>
                    <a:lstStyle/>
                    <a:p>
                      <a:pPr algn="ctr"/>
                      <a:r>
                        <a:rPr lang="ru-RU" dirty="0" smtClean="0"/>
                        <a:t>6</a:t>
                      </a:r>
                      <a:endParaRPr lang="ru-RU" dirty="0"/>
                    </a:p>
                  </a:txBody>
                  <a:tcPr/>
                </a:tc>
                <a:extLst>
                  <a:ext uri="{0D108BD9-81ED-4DB2-BD59-A6C34878D82A}">
                    <a16:rowId xmlns:a16="http://schemas.microsoft.com/office/drawing/2014/main" val="417392813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8D06103 - Management Information Systems</a:t>
                      </a:r>
                      <a:endParaRPr lang="ru-RU" dirty="0"/>
                    </a:p>
                  </a:txBody>
                  <a:tcPr/>
                </a:tc>
                <a:tc>
                  <a:txBody>
                    <a:bodyPr/>
                    <a:lstStyle/>
                    <a:p>
                      <a:pPr algn="ctr"/>
                      <a:r>
                        <a:rPr lang="ru-RU" dirty="0" smtClean="0"/>
                        <a:t>8</a:t>
                      </a:r>
                      <a:endParaRPr lang="ru-RU" dirty="0"/>
                    </a:p>
                  </a:txBody>
                  <a:tcPr/>
                </a:tc>
                <a:extLst>
                  <a:ext uri="{0D108BD9-81ED-4DB2-BD59-A6C34878D82A}">
                    <a16:rowId xmlns:a16="http://schemas.microsoft.com/office/drawing/2014/main" val="4119873985"/>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ru-RU" dirty="0" smtClean="0"/>
                        <a:t>TOTAL:</a:t>
                      </a:r>
                      <a:endParaRPr lang="ru-RU" dirty="0"/>
                    </a:p>
                  </a:txBody>
                  <a:tcPr/>
                </a:tc>
                <a:tc>
                  <a:txBody>
                    <a:bodyPr/>
                    <a:lstStyle/>
                    <a:p>
                      <a:pPr algn="ctr"/>
                      <a:r>
                        <a:rPr lang="ru-RU" b="1" dirty="0" smtClean="0"/>
                        <a:t>894</a:t>
                      </a:r>
                      <a:endParaRPr lang="ru-RU" b="1" dirty="0"/>
                    </a:p>
                  </a:txBody>
                  <a:tcPr/>
                </a:tc>
                <a:extLst>
                  <a:ext uri="{0D108BD9-81ED-4DB2-BD59-A6C34878D82A}">
                    <a16:rowId xmlns:a16="http://schemas.microsoft.com/office/drawing/2014/main" val="1454922173"/>
                  </a:ext>
                </a:extLst>
              </a:tr>
            </a:tbl>
          </a:graphicData>
        </a:graphic>
      </p:graphicFrame>
      <p:sp>
        <p:nvSpPr>
          <p:cNvPr id="4" name="TextBox 3"/>
          <p:cNvSpPr txBox="1"/>
          <p:nvPr/>
        </p:nvSpPr>
        <p:spPr>
          <a:xfrm>
            <a:off x="3145395" y="5771627"/>
            <a:ext cx="3448445" cy="369332"/>
          </a:xfrm>
          <a:prstGeom prst="rect">
            <a:avLst/>
          </a:prstGeom>
          <a:noFill/>
        </p:spPr>
        <p:txBody>
          <a:bodyPr wrap="none" rtlCol="0">
            <a:spAutoFit/>
          </a:bodyPr>
          <a:lstStyle/>
          <a:p>
            <a:r>
              <a:rPr lang="ru-RU" b="1" dirty="0" smtClean="0"/>
              <a:t>Ratio of </a:t>
            </a:r>
            <a:r>
              <a:rPr lang="en-US" b="1" dirty="0" smtClean="0"/>
              <a:t>bachelor's/master's/PhD degrees</a:t>
            </a:r>
            <a:endParaRPr lang="ru-RU" b="1" dirty="0"/>
          </a:p>
        </p:txBody>
      </p:sp>
      <p:sp>
        <p:nvSpPr>
          <p:cNvPr id="5" name="TextBox 4"/>
          <p:cNvSpPr txBox="1"/>
          <p:nvPr/>
        </p:nvSpPr>
        <p:spPr>
          <a:xfrm>
            <a:off x="7419703" y="5526723"/>
            <a:ext cx="1665841" cy="707886"/>
          </a:xfrm>
          <a:prstGeom prst="rect">
            <a:avLst/>
          </a:prstGeom>
          <a:noFill/>
        </p:spPr>
        <p:txBody>
          <a:bodyPr wrap="none" rtlCol="0">
            <a:spAutoFit/>
          </a:bodyPr>
          <a:lstStyle/>
          <a:p>
            <a:r>
              <a:rPr lang="en-US" sz="4000" b="1" dirty="0" smtClean="0">
                <a:solidFill>
                  <a:schemeClr val="tx2">
                    <a:lumMod val="60000"/>
                    <a:lumOff val="40000"/>
                  </a:schemeClr>
                </a:solidFill>
              </a:rPr>
              <a:t>95/4/1</a:t>
            </a:r>
            <a:endParaRPr lang="ru-RU" sz="4000" b="1" dirty="0">
              <a:solidFill>
                <a:schemeClr val="tx2">
                  <a:lumMod val="60000"/>
                  <a:lumOff val="40000"/>
                </a:schemeClr>
              </a:solidFill>
            </a:endParaRPr>
          </a:p>
        </p:txBody>
      </p:sp>
    </p:spTree>
    <p:extLst>
      <p:ext uri="{BB962C8B-B14F-4D97-AF65-F5344CB8AC3E}">
        <p14:creationId xmlns:p14="http://schemas.microsoft.com/office/powerpoint/2010/main" val="30107770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txBox="1">
            <a:spLocks/>
          </p:cNvSpPr>
          <p:nvPr/>
        </p:nvSpPr>
        <p:spPr>
          <a:xfrm>
            <a:off x="323850" y="730687"/>
            <a:ext cx="10058400" cy="16097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smtClean="0">
                <a:solidFill>
                  <a:srgbClr val="0070C0"/>
                </a:solidFill>
              </a:rPr>
              <a:t>Fields of study</a:t>
            </a:r>
            <a:endParaRPr lang="ru-RU" sz="3200" dirty="0">
              <a:solidFill>
                <a:srgbClr val="0070C0"/>
              </a:solidFill>
            </a:endParaRPr>
          </a:p>
        </p:txBody>
      </p:sp>
      <p:graphicFrame>
        <p:nvGraphicFramePr>
          <p:cNvPr id="7" name="Схема 6"/>
          <p:cNvGraphicFramePr/>
          <p:nvPr>
            <p:extLst>
              <p:ext uri="{D42A27DB-BD31-4B8C-83A1-F6EECF244321}">
                <p14:modId xmlns:p14="http://schemas.microsoft.com/office/powerpoint/2010/main" val="2619835945"/>
              </p:ext>
            </p:extLst>
          </p:nvPr>
        </p:nvGraphicFramePr>
        <p:xfrm>
          <a:off x="1174751" y="2119842"/>
          <a:ext cx="9406164" cy="4176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Стрелка вниз 7"/>
          <p:cNvSpPr/>
          <p:nvPr/>
        </p:nvSpPr>
        <p:spPr>
          <a:xfrm>
            <a:off x="323850" y="2119842"/>
            <a:ext cx="590550" cy="4176184"/>
          </a:xfrm>
          <a:prstGeom prst="downArrow">
            <a:avLst>
              <a:gd name="adj1" fmla="val 50000"/>
              <a:gd name="adj2" fmla="val 1178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extBox 1"/>
          <p:cNvSpPr txBox="1"/>
          <p:nvPr/>
        </p:nvSpPr>
        <p:spPr>
          <a:xfrm>
            <a:off x="10472695" y="1855100"/>
            <a:ext cx="1106585" cy="307777"/>
          </a:xfrm>
          <a:prstGeom prst="rect">
            <a:avLst/>
          </a:prstGeom>
          <a:noFill/>
        </p:spPr>
        <p:txBody>
          <a:bodyPr wrap="none" rtlCol="0">
            <a:spAutoFit/>
          </a:bodyPr>
          <a:lstStyle/>
          <a:p>
            <a:r>
              <a:rPr lang="ru-RU" sz="1400" dirty="0"/>
              <a:t>Until</a:t>
            </a:r>
            <a:r>
              <a:rPr lang="ru-RU" sz="1400" dirty="0" smtClean="0"/>
              <a:t> 06.2031 </a:t>
            </a:r>
            <a:endParaRPr lang="ru-RU" sz="1400" dirty="0"/>
          </a:p>
        </p:txBody>
      </p:sp>
      <p:pic>
        <p:nvPicPr>
          <p:cNvPr id="9" name="Рисунок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45671" y="2261806"/>
            <a:ext cx="527277" cy="527277"/>
          </a:xfrm>
          <a:prstGeom prst="rect">
            <a:avLst/>
          </a:prstGeom>
        </p:spPr>
      </p:pic>
      <p:sp>
        <p:nvSpPr>
          <p:cNvPr id="11" name="TextBox 10"/>
          <p:cNvSpPr txBox="1"/>
          <p:nvPr/>
        </p:nvSpPr>
        <p:spPr>
          <a:xfrm>
            <a:off x="10299629" y="3585992"/>
            <a:ext cx="1026435" cy="307777"/>
          </a:xfrm>
          <a:prstGeom prst="rect">
            <a:avLst/>
          </a:prstGeom>
          <a:noFill/>
        </p:spPr>
        <p:txBody>
          <a:bodyPr wrap="none" rtlCol="0">
            <a:spAutoFit/>
          </a:bodyPr>
          <a:lstStyle/>
          <a:p>
            <a:r>
              <a:rPr lang="ru-RU" sz="1400" dirty="0" smtClean="0"/>
              <a:t>Until 05.2026</a:t>
            </a:r>
            <a:endParaRPr lang="ru-RU" sz="1400" dirty="0"/>
          </a:p>
        </p:txBody>
      </p:sp>
      <p:pic>
        <p:nvPicPr>
          <p:cNvPr id="15" name="Рисунок 14"/>
          <p:cNvPicPr>
            <a:picLocks noChangeAspect="1"/>
          </p:cNvPicPr>
          <p:nvPr/>
        </p:nvPicPr>
        <p:blipFill rotWithShape="1">
          <a:blip r:embed="rId8" cstate="print">
            <a:extLst>
              <a:ext uri="{28A0092B-C50C-407E-A947-70E740481C1C}">
                <a14:useLocalDpi xmlns:a14="http://schemas.microsoft.com/office/drawing/2010/main" val="0"/>
              </a:ext>
            </a:extLst>
          </a:blip>
          <a:srcRect l="25045" t="22602" r="26177" b="22419"/>
          <a:stretch/>
        </p:blipFill>
        <p:spPr>
          <a:xfrm>
            <a:off x="10912423" y="5124693"/>
            <a:ext cx="433991" cy="366402"/>
          </a:xfrm>
          <a:prstGeom prst="rect">
            <a:avLst/>
          </a:prstGeom>
        </p:spPr>
      </p:pic>
      <p:pic>
        <p:nvPicPr>
          <p:cNvPr id="17" name="Рисунок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426810" y="2305153"/>
            <a:ext cx="465173" cy="465173"/>
          </a:xfrm>
          <a:prstGeom prst="rect">
            <a:avLst/>
          </a:prstGeom>
        </p:spPr>
      </p:pic>
      <p:sp>
        <p:nvSpPr>
          <p:cNvPr id="3" name="TextBox 2"/>
          <p:cNvSpPr txBox="1"/>
          <p:nvPr/>
        </p:nvSpPr>
        <p:spPr>
          <a:xfrm>
            <a:off x="10312654" y="1234100"/>
            <a:ext cx="1627305" cy="369332"/>
          </a:xfrm>
          <a:prstGeom prst="rect">
            <a:avLst/>
          </a:prstGeom>
          <a:noFill/>
        </p:spPr>
        <p:txBody>
          <a:bodyPr wrap="none" rtlCol="0">
            <a:spAutoFit/>
          </a:bodyPr>
          <a:lstStyle/>
          <a:p>
            <a:r>
              <a:rPr lang="ru-RU" b="1" dirty="0" smtClean="0"/>
              <a:t>Accreditation</a:t>
            </a:r>
            <a:endParaRPr lang="ru-RU" b="1" dirty="0"/>
          </a:p>
        </p:txBody>
      </p:sp>
      <p:sp>
        <p:nvSpPr>
          <p:cNvPr id="5" name="TextBox 4"/>
          <p:cNvSpPr txBox="1"/>
          <p:nvPr/>
        </p:nvSpPr>
        <p:spPr>
          <a:xfrm>
            <a:off x="4936800" y="1855100"/>
            <a:ext cx="3293337" cy="369332"/>
          </a:xfrm>
          <a:prstGeom prst="rect">
            <a:avLst/>
          </a:prstGeom>
          <a:noFill/>
        </p:spPr>
        <p:txBody>
          <a:bodyPr wrap="none" rtlCol="0">
            <a:spAutoFit/>
          </a:bodyPr>
          <a:lstStyle/>
          <a:p>
            <a:r>
              <a:rPr lang="ru-RU" dirty="0" smtClean="0">
                <a:solidFill>
                  <a:schemeClr val="accent1">
                    <a:lumMod val="75000"/>
                  </a:schemeClr>
                </a:solidFill>
              </a:rPr>
              <a:t>Educational programs:</a:t>
            </a:r>
            <a:endParaRPr lang="ru-RU" dirty="0">
              <a:solidFill>
                <a:schemeClr val="accent1">
                  <a:lumMod val="75000"/>
                </a:schemeClr>
              </a:solidFill>
            </a:endParaRPr>
          </a:p>
        </p:txBody>
      </p:sp>
      <p:sp>
        <p:nvSpPr>
          <p:cNvPr id="19" name="TextBox 18"/>
          <p:cNvSpPr txBox="1"/>
          <p:nvPr/>
        </p:nvSpPr>
        <p:spPr>
          <a:xfrm>
            <a:off x="10616199" y="5487568"/>
            <a:ext cx="1026435" cy="307777"/>
          </a:xfrm>
          <a:prstGeom prst="rect">
            <a:avLst/>
          </a:prstGeom>
          <a:noFill/>
        </p:spPr>
        <p:txBody>
          <a:bodyPr wrap="none" rtlCol="0">
            <a:spAutoFit/>
          </a:bodyPr>
          <a:lstStyle/>
          <a:p>
            <a:r>
              <a:rPr lang="ru-RU" sz="1400" dirty="0" smtClean="0"/>
              <a:t>Until 06.2026</a:t>
            </a:r>
            <a:endParaRPr lang="ru-RU" sz="1400" dirty="0"/>
          </a:p>
        </p:txBody>
      </p:sp>
      <p:sp>
        <p:nvSpPr>
          <p:cNvPr id="20" name="TextBox 19"/>
          <p:cNvSpPr txBox="1"/>
          <p:nvPr/>
        </p:nvSpPr>
        <p:spPr>
          <a:xfrm>
            <a:off x="10349320" y="3975215"/>
            <a:ext cx="1026435" cy="307777"/>
          </a:xfrm>
          <a:prstGeom prst="rect">
            <a:avLst/>
          </a:prstGeom>
          <a:noFill/>
        </p:spPr>
        <p:txBody>
          <a:bodyPr wrap="none" rtlCol="0">
            <a:spAutoFit/>
          </a:bodyPr>
          <a:lstStyle/>
          <a:p>
            <a:r>
              <a:rPr lang="ru-RU" sz="1400" dirty="0" smtClean="0"/>
              <a:t>Until 05.2031</a:t>
            </a:r>
            <a:endParaRPr lang="ru-RU" sz="1400" dirty="0"/>
          </a:p>
        </p:txBody>
      </p:sp>
      <p:pic>
        <p:nvPicPr>
          <p:cNvPr id="22" name="Рисунок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95983" y="3837332"/>
            <a:ext cx="527277" cy="527277"/>
          </a:xfrm>
          <a:prstGeom prst="rect">
            <a:avLst/>
          </a:prstGeom>
        </p:spPr>
      </p:pic>
      <p:pic>
        <p:nvPicPr>
          <p:cNvPr id="23" name="Рисунок 22"/>
          <p:cNvPicPr>
            <a:picLocks noChangeAspect="1"/>
          </p:cNvPicPr>
          <p:nvPr/>
        </p:nvPicPr>
        <p:blipFill rotWithShape="1">
          <a:blip r:embed="rId8" cstate="print">
            <a:extLst>
              <a:ext uri="{28A0092B-C50C-407E-A947-70E740481C1C}">
                <a14:useLocalDpi xmlns:a14="http://schemas.microsoft.com/office/drawing/2010/main" val="0"/>
              </a:ext>
            </a:extLst>
          </a:blip>
          <a:srcRect l="25045" t="22602" r="26177" b="22419"/>
          <a:stretch/>
        </p:blipFill>
        <p:spPr>
          <a:xfrm>
            <a:off x="11326064" y="3575862"/>
            <a:ext cx="433991" cy="366402"/>
          </a:xfrm>
          <a:prstGeom prst="rect">
            <a:avLst/>
          </a:prstGeom>
        </p:spPr>
      </p:pic>
      <p:sp>
        <p:nvSpPr>
          <p:cNvPr id="24" name="TextBox 23"/>
          <p:cNvSpPr txBox="1"/>
          <p:nvPr/>
        </p:nvSpPr>
        <p:spPr>
          <a:xfrm>
            <a:off x="10341680" y="4363713"/>
            <a:ext cx="1026435" cy="307777"/>
          </a:xfrm>
          <a:prstGeom prst="rect">
            <a:avLst/>
          </a:prstGeom>
          <a:noFill/>
        </p:spPr>
        <p:txBody>
          <a:bodyPr wrap="none" rtlCol="0">
            <a:spAutoFit/>
          </a:bodyPr>
          <a:lstStyle/>
          <a:p>
            <a:r>
              <a:rPr lang="ru-RU" sz="1400" dirty="0" smtClean="0"/>
              <a:t>Until 05.2031</a:t>
            </a:r>
            <a:endParaRPr lang="ru-RU" sz="1400" dirty="0"/>
          </a:p>
        </p:txBody>
      </p:sp>
      <p:pic>
        <p:nvPicPr>
          <p:cNvPr id="25" name="Рисунок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88343" y="4310673"/>
            <a:ext cx="527277" cy="527277"/>
          </a:xfrm>
          <a:prstGeom prst="rect">
            <a:avLst/>
          </a:prstGeom>
        </p:spPr>
      </p:pic>
    </p:spTree>
    <p:extLst>
      <p:ext uri="{BB962C8B-B14F-4D97-AF65-F5344CB8AC3E}">
        <p14:creationId xmlns:p14="http://schemas.microsoft.com/office/powerpoint/2010/main" val="184197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2100" y="1261705"/>
            <a:ext cx="11115266" cy="584775"/>
          </a:xfrm>
          <a:prstGeom prst="rect">
            <a:avLst/>
          </a:prstGeom>
        </p:spPr>
        <p:txBody>
          <a:bodyPr wrap="square">
            <a:spAutoFit/>
          </a:bodyPr>
          <a:lstStyle/>
          <a:p>
            <a:r>
              <a:rPr lang="kk-KZ" sz="3200" b="1" dirty="0" smtClean="0">
                <a:solidFill>
                  <a:srgbClr val="0070C0"/>
                </a:solidFill>
                <a:latin typeface="+mj-lt"/>
                <a:ea typeface="+mj-ea"/>
                <a:cs typeface="+mj-cs"/>
              </a:rPr>
              <a:t>Educational program trajectories </a:t>
            </a:r>
            <a:r>
              <a:rPr lang="ru-RU" sz="3200" b="1" dirty="0" smtClean="0">
                <a:solidFill>
                  <a:srgbClr val="0070C0"/>
                </a:solidFill>
                <a:latin typeface="+mj-lt"/>
                <a:ea typeface="+mj-ea"/>
                <a:cs typeface="+mj-cs"/>
              </a:rPr>
              <a:t>(</a:t>
            </a:r>
            <a:r>
              <a:rPr lang="ru-RU" sz="3200" b="1" dirty="0" err="1" smtClean="0">
                <a:solidFill>
                  <a:srgbClr val="0070C0"/>
                </a:solidFill>
                <a:latin typeface="+mj-lt"/>
                <a:ea typeface="+mj-ea"/>
                <a:cs typeface="+mj-cs"/>
              </a:rPr>
              <a:t>bachelor's degree</a:t>
            </a:r>
            <a:r>
              <a:rPr lang="ru-RU" sz="3200" b="1" dirty="0" smtClean="0">
                <a:solidFill>
                  <a:srgbClr val="0070C0"/>
                </a:solidFill>
                <a:latin typeface="+mj-lt"/>
                <a:ea typeface="+mj-ea"/>
                <a:cs typeface="+mj-cs"/>
              </a:rPr>
              <a:t>)</a:t>
            </a:r>
            <a:endParaRPr lang="ru-RU" sz="3200" b="1" dirty="0">
              <a:solidFill>
                <a:srgbClr val="0070C0"/>
              </a:solidFill>
              <a:latin typeface="+mj-lt"/>
              <a:ea typeface="+mj-ea"/>
              <a:cs typeface="+mj-cs"/>
            </a:endParaRPr>
          </a:p>
        </p:txBody>
      </p:sp>
      <p:graphicFrame>
        <p:nvGraphicFramePr>
          <p:cNvPr id="5" name="Схема 4"/>
          <p:cNvGraphicFramePr/>
          <p:nvPr>
            <p:extLst>
              <p:ext uri="{D42A27DB-BD31-4B8C-83A1-F6EECF244321}">
                <p14:modId xmlns:p14="http://schemas.microsoft.com/office/powerpoint/2010/main" val="999014901"/>
              </p:ext>
            </p:extLst>
          </p:nvPr>
        </p:nvGraphicFramePr>
        <p:xfrm>
          <a:off x="-82309" y="2501879"/>
          <a:ext cx="12120338" cy="38423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53816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1467" y="1073904"/>
            <a:ext cx="9808301" cy="584775"/>
          </a:xfrm>
          <a:prstGeom prst="rect">
            <a:avLst/>
          </a:prstGeom>
        </p:spPr>
        <p:txBody>
          <a:bodyPr wrap="square">
            <a:spAutoFit/>
          </a:bodyPr>
          <a:lstStyle/>
          <a:p>
            <a:r>
              <a:rPr lang="kk-KZ" sz="3200" b="1" dirty="0" smtClean="0">
                <a:solidFill>
                  <a:srgbClr val="0070C0"/>
                </a:solidFill>
                <a:latin typeface="+mj-lt"/>
                <a:ea typeface="+mj-ea"/>
                <a:cs typeface="+mj-cs"/>
              </a:rPr>
              <a:t>IS trajectory disciplines:</a:t>
            </a:r>
            <a:endParaRPr lang="ru-RU" sz="3200" b="1" dirty="0">
              <a:solidFill>
                <a:srgbClr val="0070C0"/>
              </a:solidFill>
              <a:latin typeface="+mj-lt"/>
              <a:ea typeface="+mj-ea"/>
              <a:cs typeface="+mj-cs"/>
            </a:endParaRPr>
          </a:p>
        </p:txBody>
      </p:sp>
      <p:graphicFrame>
        <p:nvGraphicFramePr>
          <p:cNvPr id="3" name="Схема 2"/>
          <p:cNvGraphicFramePr/>
          <p:nvPr>
            <p:extLst>
              <p:ext uri="{D42A27DB-BD31-4B8C-83A1-F6EECF244321}">
                <p14:modId xmlns:p14="http://schemas.microsoft.com/office/powerpoint/2010/main" val="3828206065"/>
              </p:ext>
            </p:extLst>
          </p:nvPr>
        </p:nvGraphicFramePr>
        <p:xfrm>
          <a:off x="-265814" y="1520456"/>
          <a:ext cx="12790967" cy="5337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06679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08961" y="986818"/>
            <a:ext cx="5358076" cy="584775"/>
          </a:xfrm>
          <a:prstGeom prst="rect">
            <a:avLst/>
          </a:prstGeom>
        </p:spPr>
        <p:txBody>
          <a:bodyPr wrap="square">
            <a:spAutoFit/>
          </a:bodyPr>
          <a:lstStyle/>
          <a:p>
            <a:r>
              <a:rPr lang="kk-KZ" sz="3200" b="1" dirty="0" smtClean="0">
                <a:solidFill>
                  <a:srgbClr val="0070C0"/>
                </a:solidFill>
                <a:latin typeface="+mj-lt"/>
                <a:ea typeface="+mj-ea"/>
                <a:cs typeface="+mj-cs"/>
              </a:rPr>
              <a:t>New disciplines in OP IS</a:t>
            </a:r>
            <a:endParaRPr lang="ru-RU" sz="3200" b="1" dirty="0">
              <a:solidFill>
                <a:srgbClr val="0070C0"/>
              </a:solidFill>
              <a:latin typeface="+mj-lt"/>
              <a:ea typeface="+mj-ea"/>
              <a:cs typeface="+mj-cs"/>
            </a:endParaRPr>
          </a:p>
        </p:txBody>
      </p:sp>
      <p:sp>
        <p:nvSpPr>
          <p:cNvPr id="3" name="TextBox 2"/>
          <p:cNvSpPr txBox="1"/>
          <p:nvPr/>
        </p:nvSpPr>
        <p:spPr>
          <a:xfrm>
            <a:off x="456572" y="2250384"/>
            <a:ext cx="10899406" cy="4308872"/>
          </a:xfrm>
          <a:prstGeom prst="rect">
            <a:avLst/>
          </a:prstGeom>
          <a:noFill/>
        </p:spPr>
        <p:txBody>
          <a:bodyPr wrap="square" rtlCol="0">
            <a:spAutoFit/>
          </a:bodyPr>
          <a:lstStyle/>
          <a:p>
            <a:r>
              <a:rPr lang="ru-RU" sz="1600" b="1" dirty="0" smtClean="0">
                <a:cs typeface="Times New Roman" panose="02020603050405020304" pitchFamily="18" charset="0"/>
              </a:rPr>
              <a:t>1. Fundamentals of Artificial Intelligence</a:t>
            </a:r>
          </a:p>
          <a:p>
            <a:r>
              <a:rPr lang="ru-RU" sz="1000" dirty="0" smtClean="0">
                <a:cs typeface="Times New Roman" panose="02020603050405020304" pitchFamily="18" charset="0"/>
              </a:rPr>
              <a:t>This discipline covers the basic concepts, methods</a:t>
            </a:r>
            <a:r>
              <a:rPr lang="ru-RU" sz="1000" dirty="0">
                <a:cs typeface="Times New Roman" panose="02020603050405020304" pitchFamily="18" charset="0"/>
              </a:rPr>
              <a:t>, and </a:t>
            </a:r>
            <a:r>
              <a:rPr lang="ru-RU" sz="1000" dirty="0" smtClean="0">
                <a:cs typeface="Times New Roman" panose="02020603050405020304" pitchFamily="18" charset="0"/>
              </a:rPr>
              <a:t>technologies </a:t>
            </a:r>
            <a:r>
              <a:rPr lang="ru-RU" sz="1000" dirty="0">
                <a:cs typeface="Times New Roman" panose="02020603050405020304" pitchFamily="18" charset="0"/>
              </a:rPr>
              <a:t>in the field of artificial intelligence: machine learning, computer vision, natural language processing, etc. Contents: general definition of artificial intelligence, intelligent agents, information retrieval and state space exploration, logical agents, artificial intelligence system architecture, expert systems, observation-based learning, statistical learning methods, probabilistic processing of linguistic information, semantic models, natural language processing systems.</a:t>
            </a:r>
          </a:p>
          <a:p>
            <a:pPr marL="342900" indent="-342900">
              <a:buFont typeface="+mj-lt"/>
              <a:buAutoNum type="arabicPeriod"/>
            </a:pPr>
            <a:endParaRPr lang="ru-RU" sz="1000" dirty="0" smtClean="0">
              <a:cs typeface="Times New Roman" panose="02020603050405020304" pitchFamily="18" charset="0"/>
            </a:endParaRPr>
          </a:p>
          <a:p>
            <a:r>
              <a:rPr lang="ru-RU" sz="1600" b="1" dirty="0">
                <a:cs typeface="Times New Roman" panose="02020603050405020304" pitchFamily="18" charset="0"/>
              </a:rPr>
              <a:t>2. Artificial Intelligence and Machine Learning</a:t>
            </a:r>
          </a:p>
          <a:p>
            <a:r>
              <a:rPr lang="ru-RU" sz="1000" dirty="0" smtClean="0">
                <a:cs typeface="Times New Roman" panose="02020603050405020304" pitchFamily="18" charset="0"/>
              </a:rPr>
              <a:t>This discipline is devoted to the application </a:t>
            </a:r>
            <a:r>
              <a:rPr lang="ru-RU" sz="1000" dirty="0">
                <a:cs typeface="Times New Roman" panose="02020603050405020304" pitchFamily="18" charset="0"/>
              </a:rPr>
              <a:t>of ML methods in various fields, such as computer vision, natural language processing, recommendation systems, medicine, and finance. The course is an introduction to the basic concepts, methods, and applications of artificial intelligence (AI) and machine learning (ML). During the course, students learn about various ML algorithms, such as linear regression, support vector machines, decision trees, neural networks, and data clustering. They also learn about data-driven learning theory, data preprocessing methods, model evaluation, and optimization techniques. The course includes both theoretical foundations and practical assignments, including working with real data and ML tools such as </a:t>
            </a:r>
            <a:r>
              <a:rPr lang="ru-RU" sz="1000" dirty="0" err="1">
                <a:cs typeface="Times New Roman" panose="02020603050405020304" pitchFamily="18" charset="0"/>
              </a:rPr>
              <a:t>TensorFlow</a:t>
            </a:r>
            <a:r>
              <a:rPr lang="ru-RU" sz="1000" dirty="0">
                <a:cs typeface="Times New Roman" panose="02020603050405020304" pitchFamily="18" charset="0"/>
              </a:rPr>
              <a:t>, </a:t>
            </a:r>
            <a:r>
              <a:rPr lang="ru-RU" sz="1000" dirty="0" err="1">
                <a:cs typeface="Times New Roman" panose="02020603050405020304" pitchFamily="18" charset="0"/>
              </a:rPr>
              <a:t>scikit-learn</a:t>
            </a:r>
            <a:r>
              <a:rPr lang="ru-RU" sz="1000" dirty="0">
                <a:cs typeface="Times New Roman" panose="02020603050405020304" pitchFamily="18" charset="0"/>
              </a:rPr>
              <a:t>, and </a:t>
            </a:r>
            <a:r>
              <a:rPr lang="ru-RU" sz="1000" dirty="0" err="1">
                <a:cs typeface="Times New Roman" panose="02020603050405020304" pitchFamily="18" charset="0"/>
              </a:rPr>
              <a:t>PyTorch</a:t>
            </a:r>
            <a:r>
              <a:rPr lang="ru-RU" sz="1000" dirty="0">
                <a:cs typeface="Times New Roman" panose="02020603050405020304" pitchFamily="18" charset="0"/>
              </a:rPr>
              <a:t>.</a:t>
            </a:r>
          </a:p>
          <a:p>
            <a:pPr marL="342900" indent="-342900">
              <a:buFont typeface="+mj-lt"/>
              <a:buAutoNum type="arabicPeriod"/>
            </a:pPr>
            <a:endParaRPr lang="ru-RU" sz="1000" dirty="0">
              <a:cs typeface="Times New Roman" panose="02020603050405020304" pitchFamily="18" charset="0"/>
            </a:endParaRPr>
          </a:p>
          <a:p>
            <a:r>
              <a:rPr lang="ru-RU" sz="1600" b="1" dirty="0">
                <a:cs typeface="Times New Roman" panose="02020603050405020304" pitchFamily="18" charset="0"/>
              </a:rPr>
              <a:t>3. </a:t>
            </a:r>
            <a:r>
              <a:rPr lang="ru-RU" sz="1600" b="1" dirty="0" err="1">
                <a:cs typeface="Times New Roman" panose="02020603050405020304" pitchFamily="18" charset="0"/>
              </a:rPr>
              <a:t>Generative </a:t>
            </a:r>
            <a:r>
              <a:rPr lang="ru-RU" sz="1600" b="1" dirty="0">
                <a:cs typeface="Times New Roman" panose="02020603050405020304" pitchFamily="18" charset="0"/>
              </a:rPr>
              <a:t>AI and Intelligent Digital Assistants</a:t>
            </a:r>
          </a:p>
          <a:p>
            <a:r>
              <a:rPr lang="ru-RU" sz="1000" dirty="0">
                <a:cs typeface="Times New Roman" panose="02020603050405020304" pitchFamily="18" charset="0"/>
              </a:rPr>
              <a:t>This discipline is devoted to generative artificial intelligence technologies and their application in information systems. Students study large language models (LLMs), </a:t>
            </a:r>
            <a:r>
              <a:rPr lang="ru-RU" sz="1000" dirty="0" err="1">
                <a:cs typeface="Times New Roman" panose="02020603050405020304" pitchFamily="18" charset="0"/>
              </a:rPr>
              <a:t>transformer</a:t>
            </a:r>
            <a:r>
              <a:rPr lang="ru-RU" sz="1000" dirty="0">
                <a:cs typeface="Times New Roman" panose="02020603050405020304" pitchFamily="18" charset="0"/>
              </a:rPr>
              <a:t> architecture, </a:t>
            </a:r>
            <a:r>
              <a:rPr lang="ru-RU" sz="1000" dirty="0" err="1">
                <a:cs typeface="Times New Roman" panose="02020603050405020304" pitchFamily="18" charset="0"/>
              </a:rPr>
              <a:t>prompt engineering</a:t>
            </a:r>
            <a:r>
              <a:rPr lang="ru-RU" sz="1000" dirty="0">
                <a:cs typeface="Times New Roman" panose="02020603050405020304" pitchFamily="18" charset="0"/>
              </a:rPr>
              <a:t>, </a:t>
            </a:r>
            <a:r>
              <a:rPr lang="ru-RU" sz="1000" dirty="0" err="1">
                <a:cs typeface="Times New Roman" panose="02020603050405020304" pitchFamily="18" charset="0"/>
              </a:rPr>
              <a:t>fine-tuning</a:t>
            </a:r>
            <a:r>
              <a:rPr lang="ru-RU" sz="1000" dirty="0">
                <a:cs typeface="Times New Roman" panose="02020603050405020304" pitchFamily="18" charset="0"/>
              </a:rPr>
              <a:t>, </a:t>
            </a:r>
            <a:r>
              <a:rPr lang="ru-RU" sz="1000" dirty="0" err="1">
                <a:cs typeface="Times New Roman" panose="02020603050405020304" pitchFamily="18" charset="0"/>
              </a:rPr>
              <a:t>retrieval-augmented generation </a:t>
            </a:r>
            <a:r>
              <a:rPr lang="ru-RU" sz="1000" dirty="0">
                <a:cs typeface="Times New Roman" panose="02020603050405020304" pitchFamily="18" charset="0"/>
              </a:rPr>
              <a:t>(RAG), and the development of corporate chatbots and intelligent assistants. It addresses issues of security, data protection, ethics, and trust in AI, as well as the implementation </a:t>
            </a:r>
            <a:r>
              <a:rPr lang="ru-RU" sz="1000" dirty="0" err="1">
                <a:cs typeface="Times New Roman" panose="02020603050405020304" pitchFamily="18" charset="0"/>
              </a:rPr>
              <a:t>of GenAI </a:t>
            </a:r>
            <a:r>
              <a:rPr lang="ru-RU" sz="1000" dirty="0">
                <a:cs typeface="Times New Roman" panose="02020603050405020304" pitchFamily="18" charset="0"/>
              </a:rPr>
              <a:t>in ERP, CRM, and educational platforms. The practical part includes the development of a prototype intelligent assistant for business process automation or IS user support.</a:t>
            </a:r>
          </a:p>
          <a:p>
            <a:endParaRPr lang="ru-RU" sz="1000" dirty="0" smtClean="0">
              <a:cs typeface="Times New Roman" panose="02020603050405020304" pitchFamily="18" charset="0"/>
            </a:endParaRPr>
          </a:p>
          <a:p>
            <a:r>
              <a:rPr lang="ru-RU" sz="1600" b="1" dirty="0">
                <a:cs typeface="Times New Roman" panose="02020603050405020304" pitchFamily="18" charset="0"/>
              </a:rPr>
              <a:t>4. Intelligent Information Systems AI</a:t>
            </a:r>
          </a:p>
          <a:p>
            <a:r>
              <a:rPr lang="ru-RU" sz="1000" dirty="0">
                <a:cs typeface="Times New Roman" panose="02020603050405020304" pitchFamily="18" charset="0"/>
              </a:rPr>
              <a:t>This discipline aims to give students a systematic understanding of machine learning methods and their integration into corporate information systems. It covers </a:t>
            </a:r>
            <a:r>
              <a:rPr lang="ru-RU" sz="1000" dirty="0" err="1">
                <a:cs typeface="Times New Roman" panose="02020603050405020304" pitchFamily="18" charset="0"/>
              </a:rPr>
              <a:t>supervised </a:t>
            </a:r>
            <a:r>
              <a:rPr lang="ru-RU" sz="1000" dirty="0">
                <a:cs typeface="Times New Roman" panose="02020603050405020304" pitchFamily="18" charset="0"/>
              </a:rPr>
              <a:t>and </a:t>
            </a:r>
            <a:r>
              <a:rPr lang="ru-RU" sz="1000" dirty="0" err="1">
                <a:cs typeface="Times New Roman" panose="02020603050405020304" pitchFamily="18" charset="0"/>
              </a:rPr>
              <a:t>unsupervised learning</a:t>
            </a:r>
            <a:r>
              <a:rPr lang="ru-RU" sz="1000" dirty="0">
                <a:cs typeface="Times New Roman" panose="02020603050405020304" pitchFamily="18" charset="0"/>
              </a:rPr>
              <a:t>, classification and regression methods, neural networks, ensemble methods, </a:t>
            </a:r>
            <a:r>
              <a:rPr lang="ru-RU" sz="1000" dirty="0" err="1">
                <a:cs typeface="Times New Roman" panose="02020603050405020304" pitchFamily="18" charset="0"/>
              </a:rPr>
              <a:t>feature engineering</a:t>
            </a:r>
            <a:r>
              <a:rPr lang="ru-RU" sz="1000" dirty="0">
                <a:cs typeface="Times New Roman" panose="02020603050405020304" pitchFamily="18" charset="0"/>
              </a:rPr>
              <a:t>, model quality assessment, and AI interpretability. Particular attention is paid to the design of the architecture of intelligent modules within IS, working with big data, integrating ML services via API, and building prototypes on modern </a:t>
            </a:r>
            <a:r>
              <a:rPr lang="ru-RU" sz="1000" dirty="0" err="1">
                <a:cs typeface="Times New Roman" panose="02020603050405020304" pitchFamily="18" charset="0"/>
              </a:rPr>
              <a:t>frameworks</a:t>
            </a:r>
            <a:r>
              <a:rPr lang="ru-RU" sz="1000" dirty="0">
                <a:cs typeface="Times New Roman" panose="02020603050405020304" pitchFamily="18" charset="0"/>
              </a:rPr>
              <a:t>. As part of the course, students implement an applied project on the introduction of an ML module into the business process of an organization.</a:t>
            </a:r>
            <a:endParaRPr lang="ru-RU" sz="1000" dirty="0" smtClean="0">
              <a:cs typeface="Times New Roman" panose="02020603050405020304" pitchFamily="18" charset="0"/>
            </a:endParaRPr>
          </a:p>
        </p:txBody>
      </p:sp>
      <p:sp>
        <p:nvSpPr>
          <p:cNvPr id="4" name="TextBox 3"/>
          <p:cNvSpPr txBox="1"/>
          <p:nvPr/>
        </p:nvSpPr>
        <p:spPr>
          <a:xfrm>
            <a:off x="456572" y="1640674"/>
            <a:ext cx="5099538" cy="461665"/>
          </a:xfrm>
          <a:prstGeom prst="rect">
            <a:avLst/>
          </a:prstGeom>
          <a:noFill/>
        </p:spPr>
        <p:txBody>
          <a:bodyPr wrap="none" rtlCol="0">
            <a:spAutoFit/>
          </a:bodyPr>
          <a:lstStyle/>
          <a:p>
            <a:r>
              <a:rPr lang="ru-RU" sz="2400" b="1" dirty="0" smtClean="0">
                <a:solidFill>
                  <a:srgbClr val="0070C0"/>
                </a:solidFill>
              </a:rPr>
              <a:t>Artificial Intelligence Module</a:t>
            </a:r>
            <a:endParaRPr lang="ru-RU" sz="2400" b="1" dirty="0">
              <a:solidFill>
                <a:srgbClr val="0070C0"/>
              </a:solidFill>
            </a:endParaRPr>
          </a:p>
        </p:txBody>
      </p:sp>
    </p:spTree>
    <p:extLst>
      <p:ext uri="{BB962C8B-B14F-4D97-AF65-F5344CB8AC3E}">
        <p14:creationId xmlns:p14="http://schemas.microsoft.com/office/powerpoint/2010/main" val="4262764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355396" y="992419"/>
            <a:ext cx="10897721" cy="584775"/>
          </a:xfrm>
          <a:prstGeom prst="rect">
            <a:avLst/>
          </a:prstGeom>
        </p:spPr>
        <p:txBody>
          <a:bodyPr wrap="square">
            <a:spAutoFit/>
          </a:bodyPr>
          <a:lstStyle/>
          <a:p>
            <a:r>
              <a:rPr lang="ru-RU" sz="3200" b="1" dirty="0" smtClean="0">
                <a:solidFill>
                  <a:srgbClr val="0070C0"/>
                </a:solidFill>
                <a:latin typeface="+mj-lt"/>
                <a:ea typeface="+mj-ea"/>
                <a:cs typeface="+mj-cs"/>
              </a:rPr>
              <a:t>Funding for </a:t>
            </a:r>
            <a:r>
              <a:rPr lang="ru-RU" sz="3200" b="1" dirty="0">
                <a:solidFill>
                  <a:srgbClr val="0070C0"/>
                </a:solidFill>
                <a:latin typeface="+mj-lt"/>
                <a:ea typeface="+mj-ea"/>
                <a:cs typeface="+mj-cs"/>
              </a:rPr>
              <a:t>scientific </a:t>
            </a:r>
            <a:r>
              <a:rPr lang="ru-RU" sz="3200" b="1" dirty="0" smtClean="0">
                <a:solidFill>
                  <a:srgbClr val="0070C0"/>
                </a:solidFill>
                <a:latin typeface="+mj-lt"/>
                <a:ea typeface="+mj-ea"/>
                <a:cs typeface="+mj-cs"/>
              </a:rPr>
              <a:t>activities</a:t>
            </a:r>
            <a:endParaRPr lang="ru-RU" sz="3200" b="1" dirty="0">
              <a:solidFill>
                <a:srgbClr val="0070C0"/>
              </a:solidFill>
              <a:latin typeface="+mj-lt"/>
              <a:ea typeface="+mj-ea"/>
              <a:cs typeface="+mj-cs"/>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177667693"/>
              </p:ext>
            </p:extLst>
          </p:nvPr>
        </p:nvGraphicFramePr>
        <p:xfrm>
          <a:off x="246186" y="2137313"/>
          <a:ext cx="11616102" cy="4048328"/>
        </p:xfrm>
        <a:graphic>
          <a:graphicData uri="http://schemas.openxmlformats.org/drawingml/2006/table">
            <a:tbl>
              <a:tblPr>
                <a:tableStyleId>{5C22544A-7EE6-4342-B048-85BDC9FD1C3A}</a:tableStyleId>
              </a:tblPr>
              <a:tblGrid>
                <a:gridCol w="923190">
                  <a:extLst>
                    <a:ext uri="{9D8B030D-6E8A-4147-A177-3AD203B41FA5}">
                      <a16:colId xmlns:a16="http://schemas.microsoft.com/office/drawing/2014/main" val="2721393072"/>
                    </a:ext>
                  </a:extLst>
                </a:gridCol>
                <a:gridCol w="3745523">
                  <a:extLst>
                    <a:ext uri="{9D8B030D-6E8A-4147-A177-3AD203B41FA5}">
                      <a16:colId xmlns:a16="http://schemas.microsoft.com/office/drawing/2014/main" val="3242992694"/>
                    </a:ext>
                  </a:extLst>
                </a:gridCol>
                <a:gridCol w="1371600">
                  <a:extLst>
                    <a:ext uri="{9D8B030D-6E8A-4147-A177-3AD203B41FA5}">
                      <a16:colId xmlns:a16="http://schemas.microsoft.com/office/drawing/2014/main" val="1712269234"/>
                    </a:ext>
                  </a:extLst>
                </a:gridCol>
                <a:gridCol w="1732085">
                  <a:extLst>
                    <a:ext uri="{9D8B030D-6E8A-4147-A177-3AD203B41FA5}">
                      <a16:colId xmlns:a16="http://schemas.microsoft.com/office/drawing/2014/main" val="2233730801"/>
                    </a:ext>
                  </a:extLst>
                </a:gridCol>
                <a:gridCol w="1204546">
                  <a:extLst>
                    <a:ext uri="{9D8B030D-6E8A-4147-A177-3AD203B41FA5}">
                      <a16:colId xmlns:a16="http://schemas.microsoft.com/office/drawing/2014/main" val="3577885062"/>
                    </a:ext>
                  </a:extLst>
                </a:gridCol>
                <a:gridCol w="729762">
                  <a:extLst>
                    <a:ext uri="{9D8B030D-6E8A-4147-A177-3AD203B41FA5}">
                      <a16:colId xmlns:a16="http://schemas.microsoft.com/office/drawing/2014/main" val="1660293652"/>
                    </a:ext>
                  </a:extLst>
                </a:gridCol>
                <a:gridCol w="817684">
                  <a:extLst>
                    <a:ext uri="{9D8B030D-6E8A-4147-A177-3AD203B41FA5}">
                      <a16:colId xmlns:a16="http://schemas.microsoft.com/office/drawing/2014/main" val="3077908906"/>
                    </a:ext>
                  </a:extLst>
                </a:gridCol>
                <a:gridCol w="1091712">
                  <a:extLst>
                    <a:ext uri="{9D8B030D-6E8A-4147-A177-3AD203B41FA5}">
                      <a16:colId xmlns:a16="http://schemas.microsoft.com/office/drawing/2014/main" val="1086469656"/>
                    </a:ext>
                  </a:extLst>
                </a:gridCol>
              </a:tblGrid>
              <a:tr h="382920">
                <a:tc>
                  <a:txBody>
                    <a:bodyPr/>
                    <a:lstStyle/>
                    <a:p>
                      <a:pPr algn="ctr" fontAlgn="ctr"/>
                      <a:r>
                        <a:rPr lang="ru-RU" sz="1100" b="1" u="none" strike="noStrike" dirty="0">
                          <a:effectLst/>
                        </a:rPr>
                        <a:t>IRN</a:t>
                      </a:r>
                      <a:endParaRPr lang="ru-RU" sz="1100" b="1" i="0" u="none" strike="noStrike" dirty="0">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b="1" u="none" strike="noStrike" dirty="0">
                          <a:effectLst/>
                        </a:rPr>
                        <a:t>Project name</a:t>
                      </a:r>
                      <a:endParaRPr lang="ru-RU" sz="1100" b="1" i="0" u="none" strike="noStrike" dirty="0">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b="1" u="none" strike="noStrike" dirty="0">
                          <a:effectLst/>
                        </a:rPr>
                        <a:t>Full name of scientific supervisor</a:t>
                      </a:r>
                      <a:endParaRPr lang="ru-RU" sz="1100" b="1" i="0" u="none" strike="noStrike" dirty="0">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b="1" u="none" strike="noStrike" dirty="0">
                          <a:effectLst/>
                        </a:rPr>
                        <a:t>Priority</a:t>
                      </a:r>
                      <a:endParaRPr lang="ru-RU" sz="1100" b="1" i="0" u="none" strike="noStrike" dirty="0">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b="1" u="none" strike="noStrike" dirty="0">
                          <a:effectLst/>
                        </a:rPr>
                        <a:t>Type of research</a:t>
                      </a:r>
                      <a:endParaRPr lang="ru-RU" sz="1100" b="1" i="0" u="none" strike="noStrike" dirty="0">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b="1" u="none" strike="noStrike" dirty="0">
                          <a:effectLst/>
                        </a:rPr>
                        <a:t>Competition</a:t>
                      </a:r>
                      <a:endParaRPr lang="ru-RU" sz="1100" b="1" i="0" u="none" strike="noStrike" dirty="0">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b="1" u="none" strike="noStrike" dirty="0">
                          <a:effectLst/>
                        </a:rPr>
                        <a:t>Implementation period</a:t>
                      </a:r>
                      <a:endParaRPr lang="ru-RU" sz="1100" b="1" i="0" u="none" strike="noStrike" dirty="0">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b="1" i="0" u="none" strike="noStrike" dirty="0" smtClean="0">
                          <a:solidFill>
                            <a:srgbClr val="000000"/>
                          </a:solidFill>
                          <a:effectLst/>
                          <a:latin typeface="Arial" panose="020B0604020202020204" pitchFamily="34" charset="0"/>
                        </a:rPr>
                        <a:t>Amount of funding</a:t>
                      </a:r>
                      <a:endParaRPr lang="ru-RU" sz="1100" b="1" i="0" u="none" strike="noStrike" dirty="0">
                        <a:solidFill>
                          <a:srgbClr val="000000"/>
                        </a:solidFill>
                        <a:effectLst/>
                        <a:latin typeface="Arial" panose="020B0604020202020204" pitchFamily="34" charset="0"/>
                      </a:endParaRPr>
                    </a:p>
                  </a:txBody>
                  <a:tcPr marL="4884" marR="4884" marT="4884" marB="0" anchor="ctr"/>
                </a:tc>
                <a:extLst>
                  <a:ext uri="{0D108BD9-81ED-4DB2-BD59-A6C34878D82A}">
                    <a16:rowId xmlns:a16="http://schemas.microsoft.com/office/drawing/2014/main" val="2447135800"/>
                  </a:ext>
                </a:extLst>
              </a:tr>
              <a:tr h="382920">
                <a:tc>
                  <a:txBody>
                    <a:bodyPr/>
                    <a:lstStyle/>
                    <a:p>
                      <a:pPr algn="ctr" fontAlgn="ctr"/>
                      <a:r>
                        <a:rPr lang="ru-RU" sz="1100" u="none" strike="noStrike" dirty="0">
                          <a:effectLst/>
                        </a:rPr>
                        <a:t>AP19675961</a:t>
                      </a:r>
                      <a:endParaRPr lang="ru-RU" sz="1100" b="0" i="0" u="none" strike="noStrike" dirty="0">
                        <a:solidFill>
                          <a:srgbClr val="000000"/>
                        </a:solidFill>
                        <a:effectLst/>
                        <a:latin typeface="Arial" panose="020B0604020202020204" pitchFamily="34" charset="0"/>
                      </a:endParaRPr>
                    </a:p>
                  </a:txBody>
                  <a:tcPr marL="4884" marR="4884" marT="4884" marB="0" anchor="ctr"/>
                </a:tc>
                <a:tc>
                  <a:txBody>
                    <a:bodyPr/>
                    <a:lstStyle/>
                    <a:p>
                      <a:pPr algn="l" fontAlgn="ctr"/>
                      <a:r>
                        <a:rPr lang="ru-RU" sz="1100" u="none" strike="noStrike" dirty="0">
                          <a:effectLst/>
                        </a:rPr>
                        <a:t>Development and research of key distribution protocols based on quantum properties</a:t>
                      </a:r>
                      <a:endParaRPr lang="ru-RU" sz="1100" b="0" i="0" u="none" strike="noStrike" dirty="0">
                        <a:solidFill>
                          <a:srgbClr val="000000"/>
                        </a:solidFill>
                        <a:effectLst/>
                        <a:latin typeface="Arial" panose="020B0604020202020204" pitchFamily="34" charset="0"/>
                      </a:endParaRPr>
                    </a:p>
                  </a:txBody>
                  <a:tcPr marL="4884" marR="4884" marT="4884" marB="0"/>
                </a:tc>
                <a:tc>
                  <a:txBody>
                    <a:bodyPr/>
                    <a:lstStyle/>
                    <a:p>
                      <a:pPr algn="ctr" fontAlgn="ctr"/>
                      <a:r>
                        <a:rPr lang="ru-RU" sz="1100" u="none" strike="noStrike" dirty="0" err="1">
                          <a:effectLst/>
                        </a:rPr>
                        <a:t>Begimbayeva Enlik Erikovna</a:t>
                      </a:r>
                      <a:endParaRPr lang="ru-RU" sz="1100" b="0" i="0" u="none" strike="noStrike" dirty="0">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u="none" strike="noStrike">
                          <a:effectLst/>
                        </a:rPr>
                        <a:t>Information, communication, and space technologies</a:t>
                      </a:r>
                      <a:endParaRPr lang="ru-RU" sz="1100" b="0" i="0" u="none" strike="noStrike">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u="none" strike="noStrike">
                          <a:effectLst/>
                        </a:rPr>
                        <a:t>Applied </a:t>
                      </a:r>
                      <a:endParaRPr lang="ru-RU" sz="1100" b="0" i="0" u="none" strike="noStrike">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u="none" strike="noStrike">
                          <a:effectLst/>
                        </a:rPr>
                        <a:t>GF 2023-2025</a:t>
                      </a:r>
                      <a:endParaRPr lang="ru-RU" sz="1100" b="0" i="0" u="none" strike="noStrike">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u="none" strike="noStrike" dirty="0">
                          <a:effectLst/>
                        </a:rPr>
                        <a:t>2023-2025</a:t>
                      </a:r>
                      <a:endParaRPr lang="ru-RU" sz="1100" b="0" i="0" u="none" strike="noStrike" dirty="0">
                        <a:solidFill>
                          <a:srgbClr val="000000"/>
                        </a:solidFill>
                        <a:effectLst/>
                        <a:latin typeface="Arial" panose="020B0604020202020204" pitchFamily="34" charset="0"/>
                      </a:endParaRPr>
                    </a:p>
                  </a:txBody>
                  <a:tcPr marL="4884" marR="4884" marT="4884"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1100" u="none" strike="noStrike" kern="1200" dirty="0" smtClean="0">
                          <a:solidFill>
                            <a:schemeClr val="dk1"/>
                          </a:solidFill>
                          <a:effectLst/>
                          <a:latin typeface="+mn-lt"/>
                          <a:ea typeface="+mn-ea"/>
                          <a:cs typeface="+mn-cs"/>
                        </a:rPr>
                        <a:t>99,</a:t>
                      </a:r>
                      <a:r>
                        <a:rPr lang="ru-RU" sz="1100" u="none" strike="noStrike" kern="1200" baseline="0" dirty="0" smtClean="0">
                          <a:solidFill>
                            <a:schemeClr val="dk1"/>
                          </a:solidFill>
                          <a:effectLst/>
                          <a:latin typeface="+mn-lt"/>
                          <a:ea typeface="+mn-ea"/>
                          <a:cs typeface="+mn-cs"/>
                        </a:rPr>
                        <a:t>288,413</a:t>
                      </a:r>
                      <a:endParaRPr lang="ru-RU" sz="1100" u="none" strike="noStrike" kern="1200" dirty="0" smtClean="0">
                        <a:solidFill>
                          <a:schemeClr val="dk1"/>
                        </a:solidFill>
                        <a:effectLst/>
                        <a:latin typeface="+mn-lt"/>
                        <a:ea typeface="+mn-ea"/>
                        <a:cs typeface="+mn-cs"/>
                      </a:endParaRPr>
                    </a:p>
                    <a:p>
                      <a:pPr algn="ctr" fontAlgn="ctr"/>
                      <a:endParaRPr lang="ru-RU" sz="1100" b="0" i="0" u="none" strike="noStrike" dirty="0">
                        <a:solidFill>
                          <a:srgbClr val="000000"/>
                        </a:solidFill>
                        <a:effectLst/>
                        <a:latin typeface="Arial" panose="020B0604020202020204" pitchFamily="34" charset="0"/>
                      </a:endParaRPr>
                    </a:p>
                  </a:txBody>
                  <a:tcPr marL="4884" marR="4884" marT="4884" marB="0" anchor="ctr"/>
                </a:tc>
                <a:extLst>
                  <a:ext uri="{0D108BD9-81ED-4DB2-BD59-A6C34878D82A}">
                    <a16:rowId xmlns:a16="http://schemas.microsoft.com/office/drawing/2014/main" val="252690021"/>
                  </a:ext>
                </a:extLst>
              </a:tr>
              <a:tr h="382920">
                <a:tc>
                  <a:txBody>
                    <a:bodyPr/>
                    <a:lstStyle/>
                    <a:p>
                      <a:pPr algn="ctr" fontAlgn="ctr"/>
                      <a:r>
                        <a:rPr lang="en-US" sz="1100" u="none" strike="noStrike" dirty="0">
                          <a:effectLst/>
                        </a:rPr>
                        <a:t>AP2348999</a:t>
                      </a:r>
                      <a:endParaRPr lang="en-US" sz="1100" b="0" i="0" u="none" strike="noStrike" dirty="0">
                        <a:solidFill>
                          <a:srgbClr val="000000"/>
                        </a:solidFill>
                        <a:effectLst/>
                        <a:latin typeface="Arial" panose="020B0604020202020204" pitchFamily="34" charset="0"/>
                      </a:endParaRPr>
                    </a:p>
                  </a:txBody>
                  <a:tcPr marL="4884" marR="4884" marT="4884" marB="0" anchor="ctr"/>
                </a:tc>
                <a:tc>
                  <a:txBody>
                    <a:bodyPr/>
                    <a:lstStyle/>
                    <a:p>
                      <a:pPr algn="l" fontAlgn="ctr"/>
                      <a:r>
                        <a:rPr lang="ru-RU" sz="1100" u="none" strike="noStrike" dirty="0">
                          <a:effectLst/>
                        </a:rPr>
                        <a:t>Development of intelligent technology and a digital platform for adaptive zoning </a:t>
                      </a:r>
                      <a:r>
                        <a:rPr lang="ru-RU" sz="1100" b="1" u="none" strike="noStrike" kern="1200" dirty="0">
                          <a:solidFill>
                            <a:schemeClr val="dk1"/>
                          </a:solidFill>
                          <a:effectLst/>
                          <a:latin typeface="+mn-lt"/>
                          <a:ea typeface="+mn-ea"/>
                          <a:cs typeface="+mn-cs"/>
                        </a:rPr>
                        <a:t>of territories </a:t>
                      </a:r>
                      <a:r>
                        <a:rPr lang="ru-RU" sz="1100" u="none" strike="noStrike" dirty="0">
                          <a:effectLst/>
                        </a:rPr>
                        <a:t>in conditions of climate dynamics</a:t>
                      </a:r>
                      <a:endParaRPr lang="ru-RU" sz="1100" b="0" i="0" u="none" strike="noStrike" dirty="0">
                        <a:solidFill>
                          <a:srgbClr val="000000"/>
                        </a:solidFill>
                        <a:effectLst/>
                        <a:latin typeface="Arial" panose="020B0604020202020204" pitchFamily="34" charset="0"/>
                      </a:endParaRPr>
                    </a:p>
                  </a:txBody>
                  <a:tcPr marL="4884" marR="4884" marT="4884" marB="0"/>
                </a:tc>
                <a:tc>
                  <a:txBody>
                    <a:bodyPr/>
                    <a:lstStyle/>
                    <a:p>
                      <a:pPr algn="ctr" fontAlgn="ctr"/>
                      <a:r>
                        <a:rPr lang="ru-RU" sz="1100" u="none" strike="noStrike" kern="1200" dirty="0" err="1">
                          <a:solidFill>
                            <a:schemeClr val="dk1"/>
                          </a:solidFill>
                          <a:effectLst/>
                          <a:latin typeface="+mn-lt"/>
                          <a:ea typeface="+mn-ea"/>
                          <a:cs typeface="+mn-cs"/>
                        </a:rPr>
                        <a:t>Yagalieva Bagdat Esenovna</a:t>
                      </a:r>
                      <a:endParaRPr lang="ru-RU" sz="1100" u="none" strike="noStrike" kern="1200" dirty="0">
                        <a:solidFill>
                          <a:schemeClr val="dk1"/>
                        </a:solidFill>
                        <a:effectLst/>
                        <a:latin typeface="+mn-lt"/>
                        <a:ea typeface="+mn-ea"/>
                        <a:cs typeface="+mn-cs"/>
                      </a:endParaRPr>
                    </a:p>
                  </a:txBody>
                  <a:tcPr marL="4884" marR="4884" marT="4884" marB="0" anchor="ctr"/>
                </a:tc>
                <a:tc>
                  <a:txBody>
                    <a:bodyPr/>
                    <a:lstStyle/>
                    <a:p>
                      <a:pPr algn="ctr" fontAlgn="ctr"/>
                      <a:r>
                        <a:rPr lang="ru-RU" sz="1100" u="none" strike="noStrike" dirty="0">
                          <a:effectLst/>
                        </a:rPr>
                        <a:t>Advanced manufacturing, digital and space technologies</a:t>
                      </a:r>
                      <a:endParaRPr lang="ru-RU" sz="1100" b="0" i="0" u="none" strike="noStrike" dirty="0">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u="none" strike="noStrike" dirty="0">
                          <a:effectLst/>
                        </a:rPr>
                        <a:t>Applied</a:t>
                      </a:r>
                      <a:endParaRPr lang="ru-RU" sz="1100" b="0" i="0" u="none" strike="noStrike" dirty="0">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u="none" strike="noStrike">
                          <a:effectLst/>
                        </a:rPr>
                        <a:t>GF 2024 - 2026</a:t>
                      </a:r>
                      <a:endParaRPr lang="ru-RU" sz="1100" b="0" i="0" u="none" strike="noStrike">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u="none" strike="noStrike" dirty="0">
                          <a:effectLst/>
                        </a:rPr>
                        <a:t>2024 - 2026</a:t>
                      </a:r>
                      <a:endParaRPr lang="ru-RU" sz="1100" b="0" i="0" u="none" strike="noStrike" dirty="0">
                        <a:solidFill>
                          <a:srgbClr val="000000"/>
                        </a:solidFill>
                        <a:effectLst/>
                        <a:latin typeface="Arial" panose="020B0604020202020204" pitchFamily="34" charset="0"/>
                      </a:endParaRPr>
                    </a:p>
                  </a:txBody>
                  <a:tcPr marL="4884" marR="4884" marT="4884"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ru-RU" sz="1100" b="0" i="0" u="none" strike="noStrike" dirty="0" smtClean="0">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US" sz="1100" u="none" strike="noStrike" kern="1200" dirty="0" smtClean="0">
                          <a:solidFill>
                            <a:schemeClr val="dk1"/>
                          </a:solidFill>
                          <a:effectLst/>
                          <a:latin typeface="+mn-lt"/>
                          <a:ea typeface="+mn-ea"/>
                          <a:cs typeface="+mn-cs"/>
                        </a:rPr>
                        <a:t>90,</a:t>
                      </a:r>
                      <a:r>
                        <a:rPr lang="ru-RU" sz="1100" u="none" strike="noStrike" kern="1200" dirty="0" smtClean="0">
                          <a:solidFill>
                            <a:schemeClr val="dk1"/>
                          </a:solidFill>
                          <a:effectLst/>
                          <a:latin typeface="+mn-lt"/>
                          <a:ea typeface="+mn-ea"/>
                          <a:cs typeface="+mn-cs"/>
                        </a:rPr>
                        <a:t>000,000</a:t>
                      </a:r>
                    </a:p>
                    <a:p>
                      <a:pPr algn="ctr" fontAlgn="ctr"/>
                      <a:endParaRPr lang="ru-RU" sz="1100" b="0" i="0" u="none" strike="noStrike" dirty="0">
                        <a:solidFill>
                          <a:srgbClr val="000000"/>
                        </a:solidFill>
                        <a:effectLst/>
                        <a:latin typeface="Arial" panose="020B0604020202020204" pitchFamily="34" charset="0"/>
                      </a:endParaRPr>
                    </a:p>
                  </a:txBody>
                  <a:tcPr marL="4884" marR="4884" marT="4884" marB="0" anchor="ctr"/>
                </a:tc>
                <a:extLst>
                  <a:ext uri="{0D108BD9-81ED-4DB2-BD59-A6C34878D82A}">
                    <a16:rowId xmlns:a16="http://schemas.microsoft.com/office/drawing/2014/main" val="2123872417"/>
                  </a:ext>
                </a:extLst>
              </a:tr>
              <a:tr h="577900">
                <a:tc>
                  <a:txBody>
                    <a:bodyPr/>
                    <a:lstStyle/>
                    <a:p>
                      <a:pPr algn="ctr" fontAlgn="ctr"/>
                      <a:r>
                        <a:rPr lang="en-US" sz="1100" u="none" strike="noStrike" dirty="0">
                          <a:effectLst/>
                        </a:rPr>
                        <a:t>AP23487678</a:t>
                      </a:r>
                      <a:endParaRPr lang="en-US" sz="1100" b="0" i="0" u="none" strike="noStrike" dirty="0">
                        <a:solidFill>
                          <a:srgbClr val="000000"/>
                        </a:solidFill>
                        <a:effectLst/>
                        <a:latin typeface="Arial" panose="020B0604020202020204" pitchFamily="34" charset="0"/>
                      </a:endParaRPr>
                    </a:p>
                  </a:txBody>
                  <a:tcPr marL="4884" marR="4884" marT="4884" marB="0" anchor="ctr"/>
                </a:tc>
                <a:tc>
                  <a:txBody>
                    <a:bodyPr/>
                    <a:lstStyle/>
                    <a:p>
                      <a:pPr algn="l" fontAlgn="ctr"/>
                      <a:r>
                        <a:rPr lang="ru-RU" sz="1100" u="none" strike="noStrike" dirty="0">
                          <a:effectLst/>
                        </a:rPr>
                        <a:t>Development of a broadband, </a:t>
                      </a:r>
                      <a:r>
                        <a:rPr lang="ru-RU" sz="1100" u="none" strike="noStrike" dirty="0" err="1">
                          <a:effectLst/>
                        </a:rPr>
                        <a:t>energy-efficient</a:t>
                      </a:r>
                      <a:r>
                        <a:rPr lang="ru-RU" sz="1100" u="none" strike="noStrike" dirty="0">
                          <a:effectLst/>
                        </a:rPr>
                        <a:t>, and compact converter of mechanical vibrations in the environment into electrical signals</a:t>
                      </a:r>
                      <a:endParaRPr lang="ru-RU" sz="1100" b="0" i="0" u="none" strike="noStrike" dirty="0">
                        <a:solidFill>
                          <a:srgbClr val="000000"/>
                        </a:solidFill>
                        <a:effectLst/>
                        <a:latin typeface="Arial" panose="020B0604020202020204" pitchFamily="34" charset="0"/>
                      </a:endParaRPr>
                    </a:p>
                  </a:txBody>
                  <a:tcPr marL="4884" marR="4884" marT="4884" marB="0"/>
                </a:tc>
                <a:tc>
                  <a:txBody>
                    <a:bodyPr/>
                    <a:lstStyle/>
                    <a:p>
                      <a:pPr algn="ctr" fontAlgn="ctr"/>
                      <a:r>
                        <a:rPr lang="ru-RU" sz="1100" u="none" strike="noStrike" kern="1200" dirty="0" err="1">
                          <a:solidFill>
                            <a:schemeClr val="dk1"/>
                          </a:solidFill>
                          <a:effectLst/>
                          <a:latin typeface="+mn-lt"/>
                          <a:ea typeface="+mn-ea"/>
                          <a:cs typeface="+mn-cs"/>
                        </a:rPr>
                        <a:t>Albanbay Nurtai</a:t>
                      </a:r>
                      <a:endParaRPr lang="ru-RU" sz="1100" u="none" strike="noStrike" kern="1200" dirty="0">
                        <a:solidFill>
                          <a:schemeClr val="dk1"/>
                        </a:solidFill>
                        <a:effectLst/>
                        <a:latin typeface="+mn-lt"/>
                        <a:ea typeface="+mn-ea"/>
                        <a:cs typeface="+mn-cs"/>
                      </a:endParaRPr>
                    </a:p>
                  </a:txBody>
                  <a:tcPr marL="4884" marR="4884" marT="4884" marB="0" anchor="ctr"/>
                </a:tc>
                <a:tc>
                  <a:txBody>
                    <a:bodyPr/>
                    <a:lstStyle/>
                    <a:p>
                      <a:pPr algn="ctr" fontAlgn="ctr"/>
                      <a:r>
                        <a:rPr lang="ru-RU" sz="1100" u="none" strike="noStrike" dirty="0">
                          <a:effectLst/>
                        </a:rPr>
                        <a:t>Advanced manufacturing, digital and space technologies</a:t>
                      </a:r>
                      <a:endParaRPr lang="ru-RU" sz="1100" b="0" i="0" u="none" strike="noStrike" dirty="0">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u="none" strike="noStrike" dirty="0">
                          <a:effectLst/>
                        </a:rPr>
                        <a:t>Applied</a:t>
                      </a:r>
                      <a:endParaRPr lang="ru-RU" sz="1100" b="0" i="0" u="none" strike="noStrike" dirty="0">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u="none" strike="noStrike" dirty="0">
                          <a:effectLst/>
                        </a:rPr>
                        <a:t>GF 2024–2026</a:t>
                      </a:r>
                      <a:endParaRPr lang="ru-RU" sz="1100" b="0" i="0" u="none" strike="noStrike" dirty="0">
                        <a:solidFill>
                          <a:srgbClr val="000000"/>
                        </a:solidFill>
                        <a:effectLst/>
                        <a:latin typeface="Arial" panose="020B0604020202020204" pitchFamily="34" charset="0"/>
                      </a:endParaRPr>
                    </a:p>
                  </a:txBody>
                  <a:tcPr marL="4884" marR="4884" marT="4884" marB="0" anchor="ctr"/>
                </a:tc>
                <a:tc>
                  <a:txBody>
                    <a:bodyPr/>
                    <a:lstStyle/>
                    <a:p>
                      <a:pPr algn="ctr" fontAlgn="ctr"/>
                      <a:r>
                        <a:rPr lang="ru-RU" sz="1100" u="none" strike="noStrike" dirty="0">
                          <a:effectLst/>
                        </a:rPr>
                        <a:t>2024–2026</a:t>
                      </a:r>
                      <a:endParaRPr lang="ru-RU" sz="1100" b="0" i="0" u="none" strike="noStrike" dirty="0">
                        <a:solidFill>
                          <a:srgbClr val="000000"/>
                        </a:solidFill>
                        <a:effectLst/>
                        <a:latin typeface="Arial" panose="020B0604020202020204" pitchFamily="34" charset="0"/>
                      </a:endParaRPr>
                    </a:p>
                  </a:txBody>
                  <a:tcPr marL="4884" marR="4884" marT="4884"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1100" u="none" strike="noStrike" kern="1200" dirty="0" smtClean="0">
                          <a:solidFill>
                            <a:schemeClr val="dk1"/>
                          </a:solidFill>
                          <a:effectLst/>
                          <a:latin typeface="+mn-lt"/>
                          <a:ea typeface="+mn-ea"/>
                          <a:cs typeface="+mn-cs"/>
                        </a:rPr>
                        <a:t>119,</a:t>
                      </a:r>
                      <a:r>
                        <a:rPr lang="ru-RU" sz="1100" u="none" strike="noStrike" kern="1200" baseline="0" dirty="0" smtClean="0">
                          <a:solidFill>
                            <a:schemeClr val="dk1"/>
                          </a:solidFill>
                          <a:effectLst/>
                          <a:latin typeface="+mn-lt"/>
                          <a:ea typeface="+mn-ea"/>
                          <a:cs typeface="+mn-cs"/>
                        </a:rPr>
                        <a:t>758,</a:t>
                      </a:r>
                      <a:r>
                        <a:rPr lang="ru-RU" sz="1100" u="none" strike="noStrike" kern="1200" dirty="0" smtClean="0">
                          <a:solidFill>
                            <a:schemeClr val="dk1"/>
                          </a:solidFill>
                          <a:effectLst/>
                          <a:latin typeface="+mn-lt"/>
                          <a:ea typeface="+mn-ea"/>
                          <a:cs typeface="+mn-cs"/>
                        </a:rPr>
                        <a:t>000</a:t>
                      </a:r>
                    </a:p>
                    <a:p>
                      <a:pPr algn="ctr" fontAlgn="ctr"/>
                      <a:endParaRPr lang="ru-RU" sz="1100" b="0" i="0" u="none" strike="noStrike" dirty="0">
                        <a:solidFill>
                          <a:srgbClr val="000000"/>
                        </a:solidFill>
                        <a:effectLst/>
                        <a:latin typeface="Arial" panose="020B0604020202020204" pitchFamily="34" charset="0"/>
                      </a:endParaRPr>
                    </a:p>
                  </a:txBody>
                  <a:tcPr marL="4884" marR="4884" marT="4884" marB="0" anchor="ctr"/>
                </a:tc>
                <a:extLst>
                  <a:ext uri="{0D108BD9-81ED-4DB2-BD59-A6C34878D82A}">
                    <a16:rowId xmlns:a16="http://schemas.microsoft.com/office/drawing/2014/main" val="3930396637"/>
                  </a:ext>
                </a:extLst>
              </a:tr>
              <a:tr h="403658">
                <a:tc>
                  <a:txBody>
                    <a:bodyPr/>
                    <a:lstStyle/>
                    <a:p>
                      <a:pPr algn="ctr">
                        <a:lnSpc>
                          <a:spcPct val="107000"/>
                        </a:lnSpc>
                        <a:spcAft>
                          <a:spcPts val="800"/>
                        </a:spcAft>
                      </a:pPr>
                      <a:r>
                        <a:rPr lang="ru-RU" sz="1100" u="none" strike="noStrike" kern="1200" dirty="0">
                          <a:solidFill>
                            <a:schemeClr val="dk1"/>
                          </a:solidFill>
                          <a:effectLst/>
                          <a:latin typeface="+mn-lt"/>
                          <a:ea typeface="+mn-ea"/>
                          <a:cs typeface="+mn-cs"/>
                        </a:rPr>
                        <a:t>AP19678995</a:t>
                      </a:r>
                    </a:p>
                  </a:txBody>
                  <a:tcPr marL="5080" marR="5080" marT="5080" marB="0" anchor="ctr"/>
                </a:tc>
                <a:tc>
                  <a:txBody>
                    <a:bodyPr/>
                    <a:lstStyle/>
                    <a:p>
                      <a:pPr algn="l">
                        <a:lnSpc>
                          <a:spcPct val="107000"/>
                        </a:lnSpc>
                        <a:spcAft>
                          <a:spcPts val="800"/>
                        </a:spcAft>
                      </a:pPr>
                      <a:r>
                        <a:rPr lang="ru-RU" sz="1100" u="none" strike="noStrike" kern="1200" dirty="0">
                          <a:solidFill>
                            <a:schemeClr val="dk1"/>
                          </a:solidFill>
                          <a:effectLst/>
                          <a:latin typeface="+mn-lt"/>
                          <a:ea typeface="+mn-ea"/>
                          <a:cs typeface="+mn-cs"/>
                        </a:rPr>
                        <a:t>Development of a method for speaker recognition using deep neural networks with ultra-short duration of clean speech</a:t>
                      </a:r>
                    </a:p>
                  </a:txBody>
                  <a:tcPr marL="5080" marR="5080" marT="5080" marB="0"/>
                </a:tc>
                <a:tc>
                  <a:txBody>
                    <a:bodyPr/>
                    <a:lstStyle/>
                    <a:p>
                      <a:pPr algn="ctr">
                        <a:lnSpc>
                          <a:spcPct val="107000"/>
                        </a:lnSpc>
                        <a:spcAft>
                          <a:spcPts val="800"/>
                        </a:spcAft>
                      </a:pPr>
                      <a:r>
                        <a:rPr lang="ru-RU" sz="1100" u="none" strike="noStrike" kern="1200" dirty="0" err="1">
                          <a:solidFill>
                            <a:schemeClr val="dk1"/>
                          </a:solidFill>
                          <a:effectLst/>
                          <a:latin typeface="+mn-lt"/>
                          <a:ea typeface="+mn-ea"/>
                          <a:cs typeface="+mn-cs"/>
                        </a:rPr>
                        <a:t>Akhmediyarova </a:t>
                      </a:r>
                      <a:r>
                        <a:rPr lang="ru-RU" sz="1100" u="none" strike="noStrike" kern="1200" dirty="0">
                          <a:solidFill>
                            <a:schemeClr val="dk1"/>
                          </a:solidFill>
                          <a:effectLst/>
                          <a:latin typeface="+mn-lt"/>
                          <a:ea typeface="+mn-ea"/>
                          <a:cs typeface="+mn-cs"/>
                        </a:rPr>
                        <a:t>A.T.</a:t>
                      </a:r>
                    </a:p>
                    <a:p>
                      <a:pPr>
                        <a:lnSpc>
                          <a:spcPct val="107000"/>
                        </a:lnSpc>
                        <a:spcAft>
                          <a:spcPts val="800"/>
                        </a:spcAft>
                      </a:pPr>
                      <a:r>
                        <a:rPr lang="ru-RU" sz="1100" u="none" strike="noStrike" kern="1200" dirty="0">
                          <a:solidFill>
                            <a:schemeClr val="dk1"/>
                          </a:solidFill>
                          <a:effectLst/>
                          <a:latin typeface="+mn-lt"/>
                          <a:ea typeface="+mn-ea"/>
                          <a:cs typeface="+mn-cs"/>
                        </a:rPr>
                        <a:t> </a:t>
                      </a:r>
                    </a:p>
                  </a:txBody>
                  <a:tcPr marL="5080" marR="5080" marT="5080" marB="0" anchor="ctr"/>
                </a:tc>
                <a:tc>
                  <a:txBody>
                    <a:bodyPr/>
                    <a:lstStyle/>
                    <a:p>
                      <a:pPr algn="ctr">
                        <a:lnSpc>
                          <a:spcPct val="107000"/>
                        </a:lnSpc>
                        <a:spcAft>
                          <a:spcPts val="800"/>
                        </a:spcAft>
                      </a:pPr>
                      <a:r>
                        <a:rPr lang="ru-RU" sz="1100" u="none" strike="noStrike" kern="1200" dirty="0">
                          <a:solidFill>
                            <a:schemeClr val="dk1"/>
                          </a:solidFill>
                          <a:effectLst/>
                          <a:latin typeface="+mn-lt"/>
                          <a:ea typeface="+mn-ea"/>
                          <a:cs typeface="+mn-cs"/>
                        </a:rPr>
                        <a:t>National security and defense</a:t>
                      </a:r>
                    </a:p>
                  </a:txBody>
                  <a:tcPr marL="5080" marR="5080" marT="5080" marB="0" anchor="ctr"/>
                </a:tc>
                <a:tc>
                  <a:txBody>
                    <a:bodyPr/>
                    <a:lstStyle/>
                    <a:p>
                      <a:pPr algn="ctr">
                        <a:lnSpc>
                          <a:spcPct val="107000"/>
                        </a:lnSpc>
                        <a:spcAft>
                          <a:spcPts val="800"/>
                        </a:spcAft>
                      </a:pPr>
                      <a:r>
                        <a:rPr lang="ru-RU" sz="1100" u="none" strike="noStrike" kern="1200" dirty="0">
                          <a:solidFill>
                            <a:schemeClr val="dk1"/>
                          </a:solidFill>
                          <a:effectLst/>
                          <a:latin typeface="+mn-lt"/>
                          <a:ea typeface="+mn-ea"/>
                          <a:cs typeface="+mn-cs"/>
                        </a:rPr>
                        <a:t>Applied</a:t>
                      </a:r>
                    </a:p>
                  </a:txBody>
                  <a:tcPr marL="5080" marR="5080" marT="5080" marB="0" anchor="ctr"/>
                </a:tc>
                <a:tc>
                  <a:txBody>
                    <a:bodyPr/>
                    <a:lstStyle/>
                    <a:p>
                      <a:pPr algn="ctr">
                        <a:lnSpc>
                          <a:spcPct val="107000"/>
                        </a:lnSpc>
                        <a:spcAft>
                          <a:spcPts val="800"/>
                        </a:spcAft>
                      </a:pPr>
                      <a:r>
                        <a:rPr lang="ru-RU" sz="1100" u="none" strike="noStrike" kern="1200" dirty="0">
                          <a:solidFill>
                            <a:schemeClr val="dk1"/>
                          </a:solidFill>
                          <a:effectLst/>
                          <a:latin typeface="+mn-lt"/>
                          <a:ea typeface="+mn-ea"/>
                          <a:cs typeface="+mn-cs"/>
                        </a:rPr>
                        <a:t>GF 2023 - 2025</a:t>
                      </a:r>
                    </a:p>
                  </a:txBody>
                  <a:tcPr marL="5080" marR="5080" marT="5080" marB="0" anchor="ctr"/>
                </a:tc>
                <a:tc>
                  <a:txBody>
                    <a:bodyPr/>
                    <a:lstStyle/>
                    <a:p>
                      <a:pPr algn="ctr">
                        <a:lnSpc>
                          <a:spcPct val="107000"/>
                        </a:lnSpc>
                        <a:spcAft>
                          <a:spcPts val="800"/>
                        </a:spcAft>
                      </a:pPr>
                      <a:r>
                        <a:rPr lang="ru-RU" sz="1100" u="none" strike="noStrike" kern="1200" dirty="0">
                          <a:solidFill>
                            <a:schemeClr val="dk1"/>
                          </a:solidFill>
                          <a:effectLst/>
                          <a:latin typeface="+mn-lt"/>
                          <a:ea typeface="+mn-ea"/>
                          <a:cs typeface="+mn-cs"/>
                        </a:rPr>
                        <a:t>2023 - 2025</a:t>
                      </a:r>
                    </a:p>
                  </a:txBody>
                  <a:tcPr marL="5080" marR="5080" marT="5080" marB="0" anchor="ctr"/>
                </a:tc>
                <a:tc>
                  <a:txBody>
                    <a:bodyPr/>
                    <a:lstStyle/>
                    <a:p>
                      <a:pPr algn="ctr">
                        <a:lnSpc>
                          <a:spcPct val="107000"/>
                        </a:lnSpc>
                        <a:spcAft>
                          <a:spcPts val="800"/>
                        </a:spcAft>
                      </a:pPr>
                      <a:r>
                        <a:rPr lang="en-US" sz="1100" u="none" strike="noStrike" kern="1200" dirty="0" smtClean="0">
                          <a:solidFill>
                            <a:schemeClr val="dk1"/>
                          </a:solidFill>
                          <a:effectLst/>
                          <a:latin typeface="+mn-lt"/>
                          <a:ea typeface="+mn-ea"/>
                          <a:cs typeface="+mn-cs"/>
                        </a:rPr>
                        <a:t>90</a:t>
                      </a:r>
                      <a:r>
                        <a:rPr lang="ru-RU" sz="1100" u="none" strike="noStrike" kern="1200" dirty="0" smtClean="0">
                          <a:solidFill>
                            <a:schemeClr val="dk1"/>
                          </a:solidFill>
                          <a:effectLst/>
                          <a:latin typeface="+mn-lt"/>
                          <a:ea typeface="+mn-ea"/>
                          <a:cs typeface="+mn-cs"/>
                        </a:rPr>
                        <a:t> 234 130</a:t>
                      </a:r>
                      <a:endParaRPr lang="ru-RU" sz="1100" u="none" strike="noStrike" kern="1200" dirty="0">
                        <a:solidFill>
                          <a:schemeClr val="dk1"/>
                        </a:solidFill>
                        <a:effectLst/>
                        <a:latin typeface="+mn-lt"/>
                        <a:ea typeface="+mn-ea"/>
                        <a:cs typeface="+mn-cs"/>
                      </a:endParaRPr>
                    </a:p>
                  </a:txBody>
                  <a:tcPr marL="5080" marR="5080" marT="5080" marB="0" anchor="ctr"/>
                </a:tc>
                <a:extLst>
                  <a:ext uri="{0D108BD9-81ED-4DB2-BD59-A6C34878D82A}">
                    <a16:rowId xmlns:a16="http://schemas.microsoft.com/office/drawing/2014/main" val="3169102555"/>
                  </a:ext>
                </a:extLst>
              </a:tr>
              <a:tr h="403658">
                <a:tc>
                  <a:txBody>
                    <a:bodyPr/>
                    <a:lstStyle/>
                    <a:p>
                      <a:pPr algn="ctr">
                        <a:lnSpc>
                          <a:spcPct val="107000"/>
                        </a:lnSpc>
                        <a:spcAft>
                          <a:spcPts val="800"/>
                        </a:spcAft>
                      </a:pPr>
                      <a:r>
                        <a:rPr lang="ru-RU" sz="1100" u="none" strike="noStrike" kern="1200" dirty="0">
                          <a:solidFill>
                            <a:schemeClr val="dk1"/>
                          </a:solidFill>
                          <a:effectLst/>
                          <a:latin typeface="+mn-lt"/>
                          <a:ea typeface="+mn-ea"/>
                          <a:cs typeface="+mn-cs"/>
                        </a:rPr>
                        <a:t>BR24993166</a:t>
                      </a:r>
                    </a:p>
                  </a:txBody>
                  <a:tcPr marL="5080" marR="5080" marT="5080" marB="0" anchor="ctr"/>
                </a:tc>
                <a:tc>
                  <a:txBody>
                    <a:bodyPr/>
                    <a:lstStyle/>
                    <a:p>
                      <a:pPr algn="l">
                        <a:lnSpc>
                          <a:spcPct val="107000"/>
                        </a:lnSpc>
                        <a:spcAft>
                          <a:spcPts val="800"/>
                        </a:spcAft>
                      </a:pPr>
                      <a:r>
                        <a:rPr lang="ru-RU" sz="1100" u="none" strike="noStrike" kern="1200" dirty="0">
                          <a:solidFill>
                            <a:schemeClr val="dk1"/>
                          </a:solidFill>
                          <a:effectLst/>
                          <a:latin typeface="+mn-lt"/>
                          <a:ea typeface="+mn-ea"/>
                          <a:cs typeface="+mn-cs"/>
                        </a:rPr>
                        <a:t>Development of a comprehensive innovative online platform, an automated legal assistance system, and a unified system for automating the work of lawyers</a:t>
                      </a:r>
                    </a:p>
                  </a:txBody>
                  <a:tcPr marL="5080" marR="5080" marT="5080" marB="0"/>
                </a:tc>
                <a:tc>
                  <a:txBody>
                    <a:bodyPr/>
                    <a:lstStyle/>
                    <a:p>
                      <a:pPr algn="ctr">
                        <a:lnSpc>
                          <a:spcPct val="107000"/>
                        </a:lnSpc>
                        <a:spcAft>
                          <a:spcPts val="800"/>
                        </a:spcAft>
                      </a:pPr>
                      <a:r>
                        <a:rPr lang="ru-RU" sz="1100" u="none" strike="noStrike" kern="1200" dirty="0" err="1">
                          <a:solidFill>
                            <a:schemeClr val="dk1"/>
                          </a:solidFill>
                          <a:effectLst/>
                          <a:latin typeface="+mn-lt"/>
                          <a:ea typeface="+mn-ea"/>
                          <a:cs typeface="+mn-cs"/>
                        </a:rPr>
                        <a:t>Akhmediyarova </a:t>
                      </a:r>
                      <a:r>
                        <a:rPr lang="ru-RU" sz="1100" u="none" strike="noStrike" kern="1200" dirty="0">
                          <a:solidFill>
                            <a:schemeClr val="dk1"/>
                          </a:solidFill>
                          <a:effectLst/>
                          <a:latin typeface="+mn-lt"/>
                          <a:ea typeface="+mn-ea"/>
                          <a:cs typeface="+mn-cs"/>
                        </a:rPr>
                        <a:t>A.T.</a:t>
                      </a:r>
                    </a:p>
                    <a:p>
                      <a:pPr>
                        <a:lnSpc>
                          <a:spcPct val="107000"/>
                        </a:lnSpc>
                        <a:spcAft>
                          <a:spcPts val="800"/>
                        </a:spcAft>
                      </a:pPr>
                      <a:r>
                        <a:rPr lang="ru-RU" sz="1100" u="none" strike="noStrike" kern="1200" dirty="0">
                          <a:solidFill>
                            <a:schemeClr val="dk1"/>
                          </a:solidFill>
                          <a:effectLst/>
                          <a:latin typeface="+mn-lt"/>
                          <a:ea typeface="+mn-ea"/>
                          <a:cs typeface="+mn-cs"/>
                        </a:rPr>
                        <a:t> </a:t>
                      </a:r>
                    </a:p>
                  </a:txBody>
                  <a:tcPr marL="5080" marR="5080" marT="5080" marB="0" anchor="ctr"/>
                </a:tc>
                <a:tc>
                  <a:txBody>
                    <a:bodyPr/>
                    <a:lstStyle/>
                    <a:p>
                      <a:pPr algn="ctr">
                        <a:lnSpc>
                          <a:spcPct val="107000"/>
                        </a:lnSpc>
                        <a:spcAft>
                          <a:spcPts val="800"/>
                        </a:spcAft>
                      </a:pPr>
                      <a:r>
                        <a:rPr lang="ru-RU" sz="1100" u="none" strike="noStrike" kern="1200" dirty="0">
                          <a:solidFill>
                            <a:schemeClr val="dk1"/>
                          </a:solidFill>
                          <a:effectLst/>
                          <a:latin typeface="+mn-lt"/>
                          <a:ea typeface="+mn-ea"/>
                          <a:cs typeface="+mn-cs"/>
                        </a:rPr>
                        <a:t>Intellectual potential of the country</a:t>
                      </a:r>
                    </a:p>
                  </a:txBody>
                  <a:tcPr marL="5080" marR="5080" marT="5080" marB="0" anchor="ctr"/>
                </a:tc>
                <a:tc>
                  <a:txBody>
                    <a:bodyPr/>
                    <a:lstStyle/>
                    <a:p>
                      <a:pPr algn="ctr">
                        <a:lnSpc>
                          <a:spcPct val="107000"/>
                        </a:lnSpc>
                        <a:spcAft>
                          <a:spcPts val="800"/>
                        </a:spcAft>
                      </a:pPr>
                      <a:r>
                        <a:rPr lang="ru-RU" sz="1100" u="none" strike="noStrike" kern="1200" dirty="0">
                          <a:solidFill>
                            <a:schemeClr val="dk1"/>
                          </a:solidFill>
                          <a:effectLst/>
                          <a:latin typeface="+mn-lt"/>
                          <a:ea typeface="+mn-ea"/>
                          <a:cs typeface="+mn-cs"/>
                        </a:rPr>
                        <a:t>Applied</a:t>
                      </a:r>
                    </a:p>
                  </a:txBody>
                  <a:tcPr marL="5080" marR="5080" marT="5080" marB="0" anchor="ctr"/>
                </a:tc>
                <a:tc>
                  <a:txBody>
                    <a:bodyPr/>
                    <a:lstStyle/>
                    <a:p>
                      <a:pPr algn="ctr">
                        <a:lnSpc>
                          <a:spcPct val="107000"/>
                        </a:lnSpc>
                        <a:spcAft>
                          <a:spcPts val="800"/>
                        </a:spcAft>
                      </a:pPr>
                      <a:r>
                        <a:rPr lang="ru-RU" sz="1100" u="none" strike="noStrike" kern="1200" dirty="0">
                          <a:solidFill>
                            <a:schemeClr val="dk1"/>
                          </a:solidFill>
                          <a:effectLst/>
                          <a:latin typeface="+mn-lt"/>
                          <a:ea typeface="+mn-ea"/>
                          <a:cs typeface="+mn-cs"/>
                        </a:rPr>
                        <a:t>PCF 2024-2026</a:t>
                      </a:r>
                    </a:p>
                  </a:txBody>
                  <a:tcPr marL="5080" marR="5080" marT="5080" marB="0" anchor="ctr"/>
                </a:tc>
                <a:tc>
                  <a:txBody>
                    <a:bodyPr/>
                    <a:lstStyle/>
                    <a:p>
                      <a:pPr algn="ctr">
                        <a:lnSpc>
                          <a:spcPct val="107000"/>
                        </a:lnSpc>
                        <a:spcAft>
                          <a:spcPts val="800"/>
                        </a:spcAft>
                      </a:pPr>
                      <a:r>
                        <a:rPr lang="ru-RU" sz="1100" u="none" strike="noStrike" kern="1200" dirty="0">
                          <a:solidFill>
                            <a:schemeClr val="dk1"/>
                          </a:solidFill>
                          <a:effectLst/>
                          <a:latin typeface="+mn-lt"/>
                          <a:ea typeface="+mn-ea"/>
                          <a:cs typeface="+mn-cs"/>
                        </a:rPr>
                        <a:t>2024–2026</a:t>
                      </a:r>
                    </a:p>
                  </a:txBody>
                  <a:tcPr marL="5080" marR="5080" marT="5080" marB="0" anchor="ctr"/>
                </a:tc>
                <a:tc>
                  <a:txBody>
                    <a:bodyPr/>
                    <a:lstStyle/>
                    <a:p>
                      <a:pPr algn="ctr">
                        <a:lnSpc>
                          <a:spcPct val="107000"/>
                        </a:lnSpc>
                        <a:spcAft>
                          <a:spcPts val="800"/>
                        </a:spcAft>
                      </a:pPr>
                      <a:r>
                        <a:rPr lang="ru-RU" sz="1100" u="none" strike="noStrike" kern="1200" dirty="0" smtClean="0">
                          <a:solidFill>
                            <a:schemeClr val="dk1"/>
                          </a:solidFill>
                          <a:effectLst/>
                          <a:latin typeface="+mn-lt"/>
                          <a:ea typeface="+mn-ea"/>
                          <a:cs typeface="+mn-cs"/>
                        </a:rPr>
                        <a:t>855,000,000</a:t>
                      </a:r>
                      <a:r>
                        <a:rPr lang="ru-RU" sz="1100" u="none" strike="noStrike" kern="1200" dirty="0">
                          <a:solidFill>
                            <a:schemeClr val="dk1"/>
                          </a:solidFill>
                          <a:effectLst/>
                          <a:latin typeface="+mn-lt"/>
                          <a:ea typeface="+mn-ea"/>
                          <a:cs typeface="+mn-cs"/>
                        </a:rPr>
                        <a:t> </a:t>
                      </a:r>
                    </a:p>
                  </a:txBody>
                  <a:tcPr marL="5080" marR="5080" marT="5080" marB="0" anchor="ctr"/>
                </a:tc>
                <a:extLst>
                  <a:ext uri="{0D108BD9-81ED-4DB2-BD59-A6C34878D82A}">
                    <a16:rowId xmlns:a16="http://schemas.microsoft.com/office/drawing/2014/main" val="578555900"/>
                  </a:ext>
                </a:extLst>
              </a:tr>
              <a:tr h="538929">
                <a:tc>
                  <a:txBody>
                    <a:bodyPr/>
                    <a:lstStyle/>
                    <a:p>
                      <a:pPr algn="ctr">
                        <a:lnSpc>
                          <a:spcPct val="107000"/>
                        </a:lnSpc>
                        <a:spcAft>
                          <a:spcPts val="800"/>
                        </a:spcAft>
                      </a:pPr>
                      <a:r>
                        <a:rPr lang="ru-RU" sz="1100" u="none" strike="noStrike" kern="1200" dirty="0">
                          <a:solidFill>
                            <a:schemeClr val="dk1"/>
                          </a:solidFill>
                          <a:effectLst/>
                          <a:latin typeface="+mn-lt"/>
                          <a:ea typeface="+mn-ea"/>
                          <a:cs typeface="+mn-cs"/>
                        </a:rPr>
                        <a:t>AP22686112</a:t>
                      </a:r>
                    </a:p>
                  </a:txBody>
                  <a:tcPr marL="5080" marR="5080" marT="5080" marB="0" anchor="ctr"/>
                </a:tc>
                <a:tc>
                  <a:txBody>
                    <a:bodyPr/>
                    <a:lstStyle/>
                    <a:p>
                      <a:pPr algn="l">
                        <a:lnSpc>
                          <a:spcPct val="107000"/>
                        </a:lnSpc>
                        <a:spcAft>
                          <a:spcPts val="800"/>
                        </a:spcAft>
                      </a:pPr>
                      <a:r>
                        <a:rPr lang="ru-RU" sz="1100" dirty="0">
                          <a:effectLst/>
                          <a:latin typeface="Calibri" panose="020F0502020204030204" pitchFamily="34" charset="0"/>
                          <a:ea typeface="Calibri" panose="020F0502020204030204" pitchFamily="34" charset="0"/>
                          <a:cs typeface="Times New Roman" panose="02020603050405020304" pitchFamily="18" charset="0"/>
                        </a:rPr>
                        <a:t>Study of somatic mutations based on single-cell RNA data </a:t>
                      </a:r>
                      <a:r>
                        <a:rPr lang="ru-RU" sz="1100" kern="1200" baseline="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using </a:t>
                      </a:r>
                      <a:r>
                        <a:rPr lang="ru-RU" sz="1100" dirty="0">
                          <a:effectLst/>
                          <a:latin typeface="Calibri" panose="020F0502020204030204" pitchFamily="34" charset="0"/>
                          <a:ea typeface="Calibri" panose="020F0502020204030204" pitchFamily="34" charset="0"/>
                          <a:cs typeface="Times New Roman" panose="02020603050405020304" pitchFamily="18" charset="0"/>
                        </a:rPr>
                        <a:t>machine learning methods in patients with peripheral artery disease</a:t>
                      </a:r>
                    </a:p>
                  </a:txBody>
                  <a:tcPr marL="5080" marR="5080" marT="5080" marB="0"/>
                </a:tc>
                <a:tc>
                  <a:txBody>
                    <a:bodyPr/>
                    <a:lstStyle/>
                    <a:p>
                      <a:pPr algn="ctr">
                        <a:lnSpc>
                          <a:spcPct val="107000"/>
                        </a:lnSpc>
                        <a:spcAft>
                          <a:spcPts val="800"/>
                        </a:spcAft>
                      </a:pPr>
                      <a:r>
                        <a:rPr lang="ru-RU" sz="1100" u="none" strike="noStrike" kern="1200" dirty="0" err="1">
                          <a:solidFill>
                            <a:schemeClr val="dk1"/>
                          </a:solidFill>
                          <a:effectLst/>
                          <a:latin typeface="+mn-lt"/>
                          <a:ea typeface="+mn-ea"/>
                          <a:cs typeface="+mn-cs"/>
                        </a:rPr>
                        <a:t>Kunikheev </a:t>
                      </a:r>
                      <a:r>
                        <a:rPr lang="ru-RU" sz="1100" u="none" strike="noStrike" kern="1200" dirty="0">
                          <a:solidFill>
                            <a:schemeClr val="dk1"/>
                          </a:solidFill>
                          <a:effectLst/>
                          <a:latin typeface="+mn-lt"/>
                          <a:ea typeface="+mn-ea"/>
                          <a:cs typeface="+mn-cs"/>
                        </a:rPr>
                        <a:t>A.</a:t>
                      </a:r>
                    </a:p>
                  </a:txBody>
                  <a:tcPr marL="5080" marR="5080" marT="5080" marB="0" anchor="ctr"/>
                </a:tc>
                <a:tc>
                  <a:txBody>
                    <a:bodyPr/>
                    <a:lstStyle/>
                    <a:p>
                      <a:pPr algn="ctr">
                        <a:lnSpc>
                          <a:spcPct val="107000"/>
                        </a:lnSpc>
                        <a:spcAft>
                          <a:spcPts val="800"/>
                        </a:spcAft>
                      </a:pPr>
                      <a:r>
                        <a:rPr lang="ru-RU" sz="1100"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ru-RU" sz="1100" dirty="0" smtClean="0">
                          <a:effectLst/>
                          <a:latin typeface="Calibri" panose="020F0502020204030204" pitchFamily="34" charset="0"/>
                          <a:ea typeface="Calibri" panose="020F0502020204030204" pitchFamily="34" charset="0"/>
                          <a:cs typeface="Times New Roman" panose="02020603050405020304" pitchFamily="18" charset="0"/>
                        </a:rPr>
                        <a:t>Advanced </a:t>
                      </a:r>
                      <a:r>
                        <a:rPr lang="ru-RU" sz="1100" dirty="0">
                          <a:effectLst/>
                          <a:latin typeface="Calibri" panose="020F0502020204030204" pitchFamily="34" charset="0"/>
                          <a:ea typeface="Calibri" panose="020F0502020204030204" pitchFamily="34" charset="0"/>
                          <a:cs typeface="Times New Roman" panose="02020603050405020304" pitchFamily="18" charset="0"/>
                        </a:rPr>
                        <a:t>manufacturing, digital and space </a:t>
                      </a:r>
                      <a:r>
                        <a:rPr lang="ru-RU" sz="1100" dirty="0" smtClean="0">
                          <a:effectLst/>
                          <a:latin typeface="Calibri" panose="020F0502020204030204" pitchFamily="34" charset="0"/>
                          <a:ea typeface="Calibri" panose="020F0502020204030204" pitchFamily="34" charset="0"/>
                          <a:cs typeface="Times New Roman" panose="02020603050405020304" pitchFamily="18" charset="0"/>
                        </a:rPr>
                        <a:t>technologies</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tc>
                  <a:txBody>
                    <a:bodyPr/>
                    <a:lstStyle/>
                    <a:p>
                      <a:pPr algn="ctr">
                        <a:lnSpc>
                          <a:spcPct val="107000"/>
                        </a:lnSpc>
                        <a:spcAft>
                          <a:spcPts val="800"/>
                        </a:spcAft>
                      </a:pPr>
                      <a:r>
                        <a:rPr lang="ru-RU" sz="1100" dirty="0">
                          <a:effectLst/>
                          <a:latin typeface="Calibri" panose="020F0502020204030204" pitchFamily="34" charset="0"/>
                          <a:ea typeface="Calibri" panose="020F0502020204030204" pitchFamily="34" charset="0"/>
                          <a:cs typeface="Times New Roman" panose="02020603050405020304" pitchFamily="18" charset="0"/>
                        </a:rPr>
                        <a:t>Applied </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ru-RU" sz="1100" dirty="0" err="1">
                          <a:effectLst/>
                          <a:latin typeface="Calibri" panose="020F0502020204030204" pitchFamily="34" charset="0"/>
                          <a:ea typeface="Calibri" panose="020F0502020204030204" pitchFamily="34" charset="0"/>
                          <a:cs typeface="Times New Roman" panose="02020603050405020304" pitchFamily="18" charset="0"/>
                        </a:rPr>
                        <a:t>Bioinformatics</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tc>
                  <a:txBody>
                    <a:bodyPr/>
                    <a:lstStyle/>
                    <a:p>
                      <a:pPr algn="ctr">
                        <a:lnSpc>
                          <a:spcPct val="107000"/>
                        </a:lnSpc>
                        <a:spcAft>
                          <a:spcPts val="800"/>
                        </a:spcAft>
                      </a:pPr>
                      <a:r>
                        <a:rPr lang="ru-RU" sz="1100" dirty="0" err="1" smtClean="0">
                          <a:effectLst/>
                          <a:latin typeface="Calibri" panose="020F0502020204030204" pitchFamily="34" charset="0"/>
                          <a:ea typeface="Calibri" panose="020F0502020204030204" pitchFamily="34" charset="0"/>
                          <a:cs typeface="Times New Roman" panose="02020603050405020304" pitchFamily="18" charset="0"/>
                        </a:rPr>
                        <a:t>Zhas-Galym</a:t>
                      </a:r>
                      <a:r>
                        <a:rPr lang="ru-RU" sz="1100" dirty="0">
                          <a:effectLst/>
                          <a:latin typeface="Calibri" panose="020F0502020204030204" pitchFamily="34" charset="0"/>
                          <a:ea typeface="Calibri" panose="020F0502020204030204" pitchFamily="34" charset="0"/>
                          <a:cs typeface="Times New Roman" panose="02020603050405020304" pitchFamily="18" charset="0"/>
                        </a:rPr>
                        <a:t> 2024–2026</a:t>
                      </a:r>
                    </a:p>
                  </a:txBody>
                  <a:tcPr marL="5080" marR="5080" marT="5080" marB="0" anchor="ctr"/>
                </a:tc>
                <a:tc>
                  <a:txBody>
                    <a:bodyPr/>
                    <a:lstStyle/>
                    <a:p>
                      <a:pPr algn="ctr">
                        <a:lnSpc>
                          <a:spcPct val="107000"/>
                        </a:lnSpc>
                        <a:spcAft>
                          <a:spcPts val="800"/>
                        </a:spcAft>
                      </a:pPr>
                      <a:r>
                        <a:rPr lang="ru-RU" sz="1100" dirty="0">
                          <a:effectLst/>
                          <a:latin typeface="Calibri" panose="020F0502020204030204" pitchFamily="34" charset="0"/>
                          <a:ea typeface="Calibri" panose="020F0502020204030204" pitchFamily="34" charset="0"/>
                          <a:cs typeface="Times New Roman" panose="02020603050405020304" pitchFamily="18" charset="0"/>
                        </a:rPr>
                        <a:t>2024 - 2026</a:t>
                      </a:r>
                    </a:p>
                  </a:txBody>
                  <a:tcPr marL="5080" marR="5080" marT="5080" marB="0" anchor="ctr"/>
                </a:tc>
                <a:tc>
                  <a:txBody>
                    <a:bodyPr/>
                    <a:lstStyle/>
                    <a:p>
                      <a:pPr algn="ctr">
                        <a:lnSpc>
                          <a:spcPct val="107000"/>
                        </a:lnSpc>
                        <a:spcAft>
                          <a:spcPts val="800"/>
                        </a:spcAft>
                      </a:pPr>
                      <a:r>
                        <a:rPr lang="ru-RU" sz="1100" dirty="0" smtClean="0">
                          <a:effectLst/>
                          <a:latin typeface="Calibri" panose="020F0502020204030204" pitchFamily="34" charset="0"/>
                          <a:ea typeface="Calibri" panose="020F0502020204030204" pitchFamily="34" charset="0"/>
                          <a:cs typeface="Times New Roman" panose="02020603050405020304" pitchFamily="18" charset="0"/>
                        </a:rPr>
                        <a:t>29,</a:t>
                      </a:r>
                      <a:r>
                        <a:rPr lang="ru-RU" sz="1100" baseline="0" dirty="0" smtClean="0">
                          <a:effectLst/>
                          <a:latin typeface="Calibri" panose="020F0502020204030204" pitchFamily="34" charset="0"/>
                          <a:ea typeface="Calibri" panose="020F0502020204030204" pitchFamily="34" charset="0"/>
                          <a:cs typeface="Times New Roman" panose="02020603050405020304" pitchFamily="18" charset="0"/>
                        </a:rPr>
                        <a:t>816,820</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extLst>
                  <a:ext uri="{0D108BD9-81ED-4DB2-BD59-A6C34878D82A}">
                    <a16:rowId xmlns:a16="http://schemas.microsoft.com/office/drawing/2014/main" val="3281039117"/>
                  </a:ext>
                </a:extLst>
              </a:tr>
              <a:tr h="615542">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ru-RU" sz="1100" u="none" strike="noStrike" kern="1200" dirty="0" smtClean="0">
                          <a:solidFill>
                            <a:schemeClr val="dk1"/>
                          </a:solidFill>
                          <a:effectLst/>
                          <a:latin typeface="+mn-lt"/>
                          <a:ea typeface="+mn-ea"/>
                          <a:cs typeface="+mn-cs"/>
                        </a:rPr>
                        <a:t>AP24786145</a:t>
                      </a:r>
                    </a:p>
                  </a:txBody>
                  <a:tcPr marL="5080" marR="5080" marT="5080" marB="0" anchor="ctr"/>
                </a:tc>
                <a:tc>
                  <a:txBody>
                    <a:bodyPr/>
                    <a:lstStyle/>
                    <a:p>
                      <a:pPr algn="l">
                        <a:lnSpc>
                          <a:spcPct val="107000"/>
                        </a:lnSpc>
                        <a:spcAft>
                          <a:spcPts val="800"/>
                        </a:spcAft>
                      </a:pPr>
                      <a:r>
                        <a:rPr lang="kk-KZ" sz="1100" kern="1200" baseline="0" dirty="0" smtClean="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Development of an algorithm for filtering and preprocessing biomedical images for cardiological diagnostics</a:t>
                      </a:r>
                      <a:endParaRPr lang="ru-RU" sz="1100" kern="1200" baseline="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tc>
                <a:tc>
                  <a:txBody>
                    <a:bodyPr/>
                    <a:lstStyle/>
                    <a:p>
                      <a:pPr algn="ctr">
                        <a:lnSpc>
                          <a:spcPct val="107000"/>
                        </a:lnSpc>
                        <a:spcAft>
                          <a:spcPts val="800"/>
                        </a:spcAft>
                      </a:pPr>
                      <a:r>
                        <a:rPr lang="kk-KZ" sz="1100" kern="1200" baseline="0" dirty="0" smtClean="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Kabdullin Maksat</a:t>
                      </a:r>
                      <a:endParaRPr lang="ru-RU" sz="1100" kern="1200" baseline="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ru-RU" sz="1100" dirty="0" smtClean="0">
                          <a:effectLst/>
                          <a:latin typeface="Calibri" panose="020F0502020204030204" pitchFamily="34" charset="0"/>
                          <a:ea typeface="Calibri" panose="020F0502020204030204" pitchFamily="34" charset="0"/>
                          <a:cs typeface="Times New Roman" panose="02020603050405020304" pitchFamily="18" charset="0"/>
                        </a:rPr>
                        <a:t>Advanced manufacturing, digital and space technologies</a:t>
                      </a:r>
                    </a:p>
                    <a:p>
                      <a:pPr algn="ctr">
                        <a:lnSpc>
                          <a:spcPct val="107000"/>
                        </a:lnSpc>
                        <a:spcAft>
                          <a:spcPts val="800"/>
                        </a:spcAft>
                      </a:pPr>
                      <a:endParaRPr lang="ru-RU" sz="1100" kern="1200" baseline="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ru-RU" sz="1100" dirty="0" smtClean="0">
                          <a:effectLst/>
                          <a:latin typeface="Calibri" panose="020F0502020204030204" pitchFamily="34" charset="0"/>
                          <a:ea typeface="Calibri" panose="020F0502020204030204" pitchFamily="34" charset="0"/>
                          <a:cs typeface="Times New Roman" panose="02020603050405020304" pitchFamily="18" charset="0"/>
                        </a:rPr>
                        <a:t>Applied </a:t>
                      </a:r>
                      <a:r>
                        <a:rPr lang="en-US" sz="1100" dirty="0" smtClean="0">
                          <a:effectLst/>
                          <a:latin typeface="Calibri" panose="020F0502020204030204" pitchFamily="34" charset="0"/>
                          <a:ea typeface="Calibri" panose="020F0502020204030204" pitchFamily="34" charset="0"/>
                          <a:cs typeface="Times New Roman" panose="02020603050405020304" pitchFamily="18" charset="0"/>
                        </a:rPr>
                        <a:t>- </a:t>
                      </a:r>
                      <a:r>
                        <a:rPr lang="ru-RU" sz="1100" dirty="0" err="1" smtClean="0">
                          <a:effectLst/>
                          <a:latin typeface="Calibri" panose="020F0502020204030204" pitchFamily="34" charset="0"/>
                          <a:ea typeface="Calibri" panose="020F0502020204030204" pitchFamily="34" charset="0"/>
                          <a:cs typeface="Times New Roman" panose="02020603050405020304" pitchFamily="18" charset="0"/>
                        </a:rPr>
                        <a:t>Bioinformatics</a:t>
                      </a:r>
                      <a:endParaRPr lang="ru-RU" sz="11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tc>
                  <a:txBody>
                    <a:bodyPr/>
                    <a:lstStyle/>
                    <a:p>
                      <a:pPr algn="ctr">
                        <a:lnSpc>
                          <a:spcPct val="107000"/>
                        </a:lnSpc>
                        <a:spcAft>
                          <a:spcPts val="800"/>
                        </a:spcAft>
                      </a:pPr>
                      <a:r>
                        <a:rPr lang="ru-RU" sz="1100" kern="1200" baseline="0" dirty="0" err="1" smtClean="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Zhas-Galym</a:t>
                      </a:r>
                      <a:r>
                        <a:rPr lang="ru-RU" sz="1100" kern="1200" baseline="0" dirty="0" smtClean="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 2025–2027</a:t>
                      </a:r>
                      <a:endParaRPr lang="ru-RU" sz="1100" kern="1200" baseline="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tc>
                  <a:txBody>
                    <a:bodyPr/>
                    <a:lstStyle/>
                    <a:p>
                      <a:pPr algn="ctr">
                        <a:lnSpc>
                          <a:spcPct val="107000"/>
                        </a:lnSpc>
                        <a:spcAft>
                          <a:spcPts val="800"/>
                        </a:spcAft>
                      </a:pPr>
                      <a:r>
                        <a:rPr lang="ru-RU" sz="1100" kern="1200" baseline="0" dirty="0" smtClean="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2025</a:t>
                      </a:r>
                      <a:r>
                        <a:rPr lang="ru-RU" sz="1100" kern="1200" baseline="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a:t>
                      </a:r>
                      <a:r>
                        <a:rPr lang="ru-RU" sz="1100" kern="1200" baseline="0" dirty="0" smtClean="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2027</a:t>
                      </a:r>
                      <a:endParaRPr lang="ru-RU" sz="1100" kern="1200" baseline="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tc>
                  <a:txBody>
                    <a:bodyPr/>
                    <a:lstStyle/>
                    <a:p>
                      <a:pPr algn="ctr">
                        <a:lnSpc>
                          <a:spcPct val="107000"/>
                        </a:lnSpc>
                        <a:spcAft>
                          <a:spcPts val="800"/>
                        </a:spcAft>
                      </a:pPr>
                      <a:r>
                        <a:rPr lang="kk-KZ" sz="1100" kern="1200" baseline="0" dirty="0" smtClean="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28,845,010</a:t>
                      </a:r>
                      <a:endParaRPr lang="ru-RU" sz="1100" kern="1200" baseline="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extLst>
                  <a:ext uri="{0D108BD9-81ED-4DB2-BD59-A6C34878D82A}">
                    <a16:rowId xmlns:a16="http://schemas.microsoft.com/office/drawing/2014/main" val="2222248196"/>
                  </a:ext>
                </a:extLst>
              </a:tr>
            </a:tbl>
          </a:graphicData>
        </a:graphic>
      </p:graphicFrame>
      <p:sp>
        <p:nvSpPr>
          <p:cNvPr id="2" name="TextBox 1"/>
          <p:cNvSpPr txBox="1"/>
          <p:nvPr/>
        </p:nvSpPr>
        <p:spPr>
          <a:xfrm>
            <a:off x="7681637" y="1309421"/>
            <a:ext cx="898003" cy="369332"/>
          </a:xfrm>
          <a:prstGeom prst="rect">
            <a:avLst/>
          </a:prstGeom>
          <a:noFill/>
        </p:spPr>
        <p:txBody>
          <a:bodyPr wrap="none" rtlCol="0">
            <a:spAutoFit/>
          </a:bodyPr>
          <a:lstStyle/>
          <a:p>
            <a:r>
              <a:rPr lang="ru-RU" dirty="0" smtClean="0"/>
              <a:t>TOTAL</a:t>
            </a:r>
            <a:r>
              <a:rPr lang="en-US" dirty="0" smtClean="0"/>
              <a:t>:</a:t>
            </a:r>
            <a:endParaRPr lang="ru-RU" dirty="0"/>
          </a:p>
        </p:txBody>
      </p:sp>
      <p:sp>
        <p:nvSpPr>
          <p:cNvPr id="4" name="TextBox 3"/>
          <p:cNvSpPr txBox="1"/>
          <p:nvPr/>
        </p:nvSpPr>
        <p:spPr>
          <a:xfrm>
            <a:off x="8531512" y="497579"/>
            <a:ext cx="3677610" cy="1446550"/>
          </a:xfrm>
          <a:prstGeom prst="rect">
            <a:avLst/>
          </a:prstGeom>
          <a:noFill/>
        </p:spPr>
        <p:txBody>
          <a:bodyPr wrap="none" rtlCol="0">
            <a:spAutoFit/>
          </a:bodyPr>
          <a:lstStyle/>
          <a:p>
            <a:r>
              <a:rPr lang="ru-RU" sz="4400" dirty="0"/>
              <a:t>1,312,942,373</a:t>
            </a:r>
            <a:r>
              <a:rPr lang="ru-RU" sz="8800" dirty="0"/>
              <a:t> </a:t>
            </a:r>
          </a:p>
        </p:txBody>
      </p:sp>
      <p:sp>
        <p:nvSpPr>
          <p:cNvPr id="5" name="Прямоугольник 4"/>
          <p:cNvSpPr/>
          <p:nvPr/>
        </p:nvSpPr>
        <p:spPr>
          <a:xfrm>
            <a:off x="11184518" y="1589948"/>
            <a:ext cx="704424" cy="369332"/>
          </a:xfrm>
          <a:prstGeom prst="rect">
            <a:avLst/>
          </a:prstGeom>
        </p:spPr>
        <p:txBody>
          <a:bodyPr wrap="none">
            <a:spAutoFit/>
          </a:bodyPr>
          <a:lstStyle/>
          <a:p>
            <a:r>
              <a:rPr lang="ru-RU" dirty="0"/>
              <a:t>tenge</a:t>
            </a:r>
          </a:p>
        </p:txBody>
      </p:sp>
    </p:spTree>
    <p:extLst>
      <p:ext uri="{BB962C8B-B14F-4D97-AF65-F5344CB8AC3E}">
        <p14:creationId xmlns:p14="http://schemas.microsoft.com/office/powerpoint/2010/main" val="644174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a16="http://schemas.microsoft.com/office/drawing/2014/main" xmlns:p14="http://schemas.microsoft.com/office/powerpoint/2010/main"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832544" y="2418455"/>
            <a:ext cx="1795549" cy="2693324"/>
          </a:xfrm>
          <a:prstGeom prst="rect">
            <a:avLst/>
          </a:prstGeom>
        </p:spPr>
      </p:pic>
      <p:sp>
        <p:nvSpPr>
          <p:cNvPr id="3" name="Text 0"/>
          <p:cNvSpPr/>
          <p:nvPr/>
        </p:nvSpPr>
        <p:spPr>
          <a:xfrm>
            <a:off x="395485" y="1080733"/>
            <a:ext cx="10244806" cy="820901"/>
          </a:xfrm>
          <a:prstGeom prst="rect">
            <a:avLst/>
          </a:prstGeom>
          <a:noFill/>
          <a:ln/>
        </p:spPr>
        <p:txBody>
          <a:bodyPr wrap="square" lIns="0" tIns="0" rIns="0" bIns="0" rtlCol="0" anchor="t"/>
          <a:lstStyle/>
          <a:p>
            <a:r>
              <a:rPr lang="ru-RU" sz="2400" dirty="0" smtClean="0">
                <a:solidFill>
                  <a:srgbClr val="0070C0"/>
                </a:solidFill>
                <a:latin typeface="Raleway" pitchFamily="34" charset="0"/>
                <a:ea typeface="Raleway" pitchFamily="34" charset="-122"/>
                <a:cs typeface="Raleway" pitchFamily="34" charset="-120"/>
              </a:rPr>
              <a:t>GF Project 2022-2025: </a:t>
            </a:r>
            <a:r>
              <a:rPr lang="en-US" sz="2400" dirty="0" err="1" smtClean="0">
                <a:solidFill>
                  <a:srgbClr val="0070C0"/>
                </a:solidFill>
                <a:latin typeface="Raleway" pitchFamily="34" charset="0"/>
                <a:ea typeface="Raleway" pitchFamily="34" charset="-122"/>
                <a:cs typeface="Raleway" pitchFamily="34" charset="-120"/>
              </a:rPr>
              <a:t>Intelligent </a:t>
            </a:r>
            <a:r>
              <a:rPr lang="en-US" sz="2400" dirty="0" err="1">
                <a:solidFill>
                  <a:srgbClr val="0070C0"/>
                </a:solidFill>
                <a:latin typeface="Raleway" pitchFamily="34" charset="0"/>
                <a:ea typeface="Raleway" pitchFamily="34" charset="-122"/>
                <a:cs typeface="Raleway" pitchFamily="34" charset="-120"/>
              </a:rPr>
              <a:t>Credit</a:t>
            </a:r>
            <a:r>
              <a:rPr lang="en-US" sz="2400" dirty="0">
                <a:solidFill>
                  <a:srgbClr val="0070C0"/>
                </a:solidFill>
                <a:latin typeface="Raleway" pitchFamily="34" charset="0"/>
                <a:ea typeface="Raleway" pitchFamily="34" charset="-122"/>
                <a:cs typeface="Raleway" pitchFamily="34" charset="-120"/>
              </a:rPr>
              <a:t> System </a:t>
            </a:r>
            <a:endParaRPr lang="ru-RU" sz="2400" dirty="0" smtClean="0">
              <a:solidFill>
                <a:srgbClr val="0070C0"/>
              </a:solidFill>
              <a:latin typeface="Raleway" pitchFamily="34" charset="0"/>
              <a:ea typeface="Raleway" pitchFamily="34" charset="-122"/>
              <a:cs typeface="Raleway" pitchFamily="34" charset="-120"/>
            </a:endParaRPr>
          </a:p>
          <a:p>
            <a:r>
              <a:rPr lang="en-US" sz="2400" dirty="0" smtClean="0">
                <a:solidFill>
                  <a:srgbClr val="0070C0"/>
                </a:solidFill>
                <a:latin typeface="Raleway" pitchFamily="34" charset="0"/>
                <a:ea typeface="Raleway" pitchFamily="34" charset="-122"/>
                <a:cs typeface="Raleway" pitchFamily="34" charset="-120"/>
              </a:rPr>
              <a:t>for </a:t>
            </a:r>
            <a:r>
              <a:rPr lang="en-US" sz="2400" dirty="0" err="1" smtClean="0">
                <a:solidFill>
                  <a:srgbClr val="0070C0"/>
                </a:solidFill>
                <a:latin typeface="Raleway" pitchFamily="34" charset="0"/>
                <a:ea typeface="Raleway" pitchFamily="34" charset="-122"/>
                <a:cs typeface="Raleway" pitchFamily="34" charset="-120"/>
              </a:rPr>
              <a:t>manufacturers/importers </a:t>
            </a:r>
            <a:r>
              <a:rPr lang="en-US" sz="2400" dirty="0">
                <a:solidFill>
                  <a:srgbClr val="0070C0"/>
                </a:solidFill>
                <a:latin typeface="Raleway" pitchFamily="34" charset="0"/>
                <a:ea typeface="Raleway" pitchFamily="34" charset="-122"/>
                <a:cs typeface="Raleway" pitchFamily="34" charset="-120"/>
              </a:rPr>
              <a:t>of goods</a:t>
            </a:r>
            <a:endParaRPr lang="en-US" sz="2400" dirty="0">
              <a:solidFill>
                <a:srgbClr val="0070C0"/>
              </a:solidFill>
            </a:endParaRPr>
          </a:p>
        </p:txBody>
      </p:sp>
      <p:sp>
        <p:nvSpPr>
          <p:cNvPr id="8" name="Text 1"/>
          <p:cNvSpPr/>
          <p:nvPr/>
        </p:nvSpPr>
        <p:spPr>
          <a:xfrm>
            <a:off x="395485" y="2310938"/>
            <a:ext cx="5675377" cy="1337235"/>
          </a:xfrm>
          <a:prstGeom prst="rect">
            <a:avLst/>
          </a:prstGeom>
          <a:noFill/>
          <a:ln/>
        </p:spPr>
        <p:txBody>
          <a:bodyPr wrap="square" lIns="0" tIns="0" rIns="0" bIns="0" rtlCol="0" anchor="t"/>
          <a:lstStyle/>
          <a:p>
            <a:pPr marL="0" indent="0" algn="l">
              <a:buNone/>
            </a:pPr>
            <a:r>
              <a:rPr lang="en-US" sz="1200" dirty="0">
                <a:solidFill>
                  <a:srgbClr val="3C3939"/>
                </a:solidFill>
                <a:latin typeface="Roboto" pitchFamily="34" charset="0"/>
                <a:ea typeface="Roboto" pitchFamily="34" charset="-122"/>
                <a:cs typeface="Roboto" pitchFamily="34" charset="-120"/>
              </a:rPr>
              <a:t>Test sets with real and synthetic data (revenue, profit, liquidity ratio, debt burden, credit history, industry risk, duration of existence, type of activity, reputation rating, default fact) have been created. The model has been tested on real SME samples — ~94% match with expert conclusions in pilot scenarios.</a:t>
            </a:r>
            <a:endParaRPr lang="en-US" sz="1200" dirty="0"/>
          </a:p>
        </p:txBody>
      </p:sp>
      <p:sp>
        <p:nvSpPr>
          <p:cNvPr id="9" name="Text 2"/>
          <p:cNvSpPr/>
          <p:nvPr/>
        </p:nvSpPr>
        <p:spPr>
          <a:xfrm>
            <a:off x="416530" y="449146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C3939"/>
                </a:solidFill>
                <a:latin typeface="Raleway" pitchFamily="34" charset="0"/>
                <a:ea typeface="Raleway" pitchFamily="34" charset="-122"/>
                <a:cs typeface="Raleway" pitchFamily="34" charset="-120"/>
              </a:rPr>
              <a:t>Pilot results</a:t>
            </a:r>
            <a:endParaRPr lang="en-US" sz="1950" b="1" dirty="0"/>
          </a:p>
        </p:txBody>
      </p:sp>
      <p:sp>
        <p:nvSpPr>
          <p:cNvPr id="10" name="Text 3"/>
          <p:cNvSpPr/>
          <p:nvPr/>
        </p:nvSpPr>
        <p:spPr>
          <a:xfrm>
            <a:off x="416530" y="4880819"/>
            <a:ext cx="6397347" cy="1270159"/>
          </a:xfrm>
          <a:prstGeom prst="rect">
            <a:avLst/>
          </a:prstGeom>
          <a:noFill/>
          <a:ln/>
        </p:spPr>
        <p:txBody>
          <a:bodyPr wrap="square" lIns="0" tIns="0" rIns="0" bIns="0" rtlCol="0" anchor="t"/>
          <a:lstStyle/>
          <a:p>
            <a:pPr marL="0" indent="0" algn="l">
              <a:lnSpc>
                <a:spcPts val="2500"/>
              </a:lnSpc>
              <a:buNone/>
            </a:pPr>
            <a:r>
              <a:rPr lang="en-US" sz="1400" dirty="0">
                <a:solidFill>
                  <a:srgbClr val="3C3939"/>
                </a:solidFill>
                <a:latin typeface="Roboto" pitchFamily="34" charset="0"/>
                <a:ea typeface="Roboto" pitchFamily="34" charset="-122"/>
                <a:cs typeface="Roboto" pitchFamily="34" charset="-120"/>
              </a:rPr>
              <a:t>Reduction of application analysis time from 10–15 minutes to ~1–2 minutes; increased objectivity of decisions; resistance to incomplete data thanks to meta-knowledge and backup mode rules.</a:t>
            </a:r>
            <a:endParaRPr lang="en-US" sz="1400" dirty="0"/>
          </a:p>
        </p:txBody>
      </p:sp>
      <p:pic>
        <p:nvPicPr>
          <p:cNvPr id="11" name="Image 0" descr="preencoded.png"/>
          <p:cNvPicPr>
            <a:picLocks noChangeAspect="1"/>
          </p:cNvPicPr>
          <p:nvPr/>
        </p:nvPicPr>
        <p:blipFill>
          <a:blip r:embed="rId4"/>
          <a:stretch>
            <a:fillRect/>
          </a:stretch>
        </p:blipFill>
        <p:spPr>
          <a:xfrm>
            <a:off x="4396764" y="3549767"/>
            <a:ext cx="2025536" cy="1251854"/>
          </a:xfrm>
          <a:prstGeom prst="rect">
            <a:avLst/>
          </a:prstGeom>
        </p:spPr>
      </p:pic>
      <p:pic>
        <p:nvPicPr>
          <p:cNvPr id="12" name="Image 1" descr="preencoded.png"/>
          <p:cNvPicPr>
            <a:picLocks noChangeAspect="1"/>
          </p:cNvPicPr>
          <p:nvPr/>
        </p:nvPicPr>
        <p:blipFill>
          <a:blip r:embed="rId5"/>
          <a:stretch>
            <a:fillRect/>
          </a:stretch>
        </p:blipFill>
        <p:spPr>
          <a:xfrm>
            <a:off x="9918729" y="5415006"/>
            <a:ext cx="2181225" cy="1348019"/>
          </a:xfrm>
          <a:prstGeom prst="rect">
            <a:avLst/>
          </a:prstGeom>
        </p:spPr>
      </p:pic>
      <p:sp>
        <p:nvSpPr>
          <p:cNvPr id="13" name="Text 4"/>
          <p:cNvSpPr/>
          <p:nvPr/>
        </p:nvSpPr>
        <p:spPr>
          <a:xfrm>
            <a:off x="6813877" y="4801621"/>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C3939"/>
                </a:solidFill>
                <a:latin typeface="Raleway" pitchFamily="34" charset="0"/>
                <a:ea typeface="Raleway" pitchFamily="34" charset="-122"/>
                <a:cs typeface="Raleway" pitchFamily="34" charset="-120"/>
              </a:rPr>
              <a:t>Quality metrics</a:t>
            </a:r>
            <a:endParaRPr lang="en-US" sz="1950" b="1" dirty="0"/>
          </a:p>
        </p:txBody>
      </p:sp>
      <p:sp>
        <p:nvSpPr>
          <p:cNvPr id="14" name="Text 5"/>
          <p:cNvSpPr/>
          <p:nvPr/>
        </p:nvSpPr>
        <p:spPr>
          <a:xfrm>
            <a:off x="6813877" y="5276215"/>
            <a:ext cx="3451913" cy="635079"/>
          </a:xfrm>
          <a:prstGeom prst="rect">
            <a:avLst/>
          </a:prstGeom>
          <a:noFill/>
          <a:ln/>
        </p:spPr>
        <p:txBody>
          <a:bodyPr wrap="square" lIns="0" tIns="0" rIns="0" bIns="0" rtlCol="0" anchor="t"/>
          <a:lstStyle/>
          <a:p>
            <a:pPr marL="0" indent="0" algn="l">
              <a:lnSpc>
                <a:spcPts val="2500"/>
              </a:lnSpc>
              <a:buNone/>
            </a:pPr>
            <a:r>
              <a:rPr lang="en-US" sz="1200" dirty="0">
                <a:solidFill>
                  <a:srgbClr val="3C3939"/>
                </a:solidFill>
                <a:latin typeface="Roboto" pitchFamily="34" charset="0"/>
                <a:ea typeface="Roboto" pitchFamily="34" charset="-122"/>
                <a:cs typeface="Roboto" pitchFamily="34" charset="-120"/>
              </a:rPr>
              <a:t>AUC ≈ 0.63–0.64, average analysis time ~2 seconds (modular test), stability on anonymized partner transactions.</a:t>
            </a:r>
            <a:endParaRPr lang="en-US" sz="1200" dirty="0"/>
          </a:p>
        </p:txBody>
      </p:sp>
      <p:sp>
        <p:nvSpPr>
          <p:cNvPr id="16" name="Shape 1"/>
          <p:cNvSpPr/>
          <p:nvPr/>
        </p:nvSpPr>
        <p:spPr>
          <a:xfrm>
            <a:off x="6525976" y="1710769"/>
            <a:ext cx="2739131" cy="2447568"/>
          </a:xfrm>
          <a:prstGeom prst="roundRect">
            <a:avLst>
              <a:gd name="adj" fmla="val 2286"/>
            </a:avLst>
          </a:prstGeom>
          <a:solidFill>
            <a:srgbClr val="E1E1EA"/>
          </a:solidFill>
          <a:ln w="7620">
            <a:solidFill>
              <a:srgbClr val="C7C7D0"/>
            </a:solidFill>
            <a:prstDash val="solid"/>
          </a:ln>
        </p:spPr>
        <p:txBody>
          <a:bodyPr/>
          <a:lstStyle/>
          <a:p>
            <a:endParaRPr lang="en-KZ" sz="1400"/>
          </a:p>
        </p:txBody>
      </p:sp>
      <p:sp>
        <p:nvSpPr>
          <p:cNvPr id="17" name="Text 2"/>
          <p:cNvSpPr/>
          <p:nvPr/>
        </p:nvSpPr>
        <p:spPr>
          <a:xfrm>
            <a:off x="6702189" y="1886982"/>
            <a:ext cx="1358444" cy="155648"/>
          </a:xfrm>
          <a:prstGeom prst="rect">
            <a:avLst/>
          </a:prstGeom>
          <a:noFill/>
          <a:ln/>
        </p:spPr>
        <p:txBody>
          <a:bodyPr wrap="none" lIns="0" tIns="0" rIns="0" bIns="0" rtlCol="0" anchor="t"/>
          <a:lstStyle/>
          <a:p>
            <a:pPr marL="0" indent="0" algn="l">
              <a:lnSpc>
                <a:spcPts val="2050"/>
              </a:lnSpc>
              <a:buNone/>
            </a:pPr>
            <a:r>
              <a:rPr lang="en-US" sz="1400" b="1" dirty="0">
                <a:solidFill>
                  <a:srgbClr val="3C3939"/>
                </a:solidFill>
                <a:latin typeface="Raleway" pitchFamily="34" charset="0"/>
                <a:ea typeface="Raleway" pitchFamily="34" charset="-122"/>
                <a:cs typeface="Raleway" pitchFamily="34" charset="-120"/>
              </a:rPr>
              <a:t>Scientific novelty</a:t>
            </a:r>
            <a:endParaRPr lang="en-US" sz="1400" b="1" dirty="0"/>
          </a:p>
        </p:txBody>
      </p:sp>
      <p:sp>
        <p:nvSpPr>
          <p:cNvPr id="18" name="Text 3"/>
          <p:cNvSpPr/>
          <p:nvPr/>
        </p:nvSpPr>
        <p:spPr>
          <a:xfrm>
            <a:off x="6702189" y="2236429"/>
            <a:ext cx="2512097" cy="2111369"/>
          </a:xfrm>
          <a:prstGeom prst="rect">
            <a:avLst/>
          </a:prstGeom>
          <a:noFill/>
          <a:ln/>
        </p:spPr>
        <p:txBody>
          <a:bodyPr wrap="square" lIns="0" tIns="0" rIns="0" bIns="0" rtlCol="0" anchor="t"/>
          <a:lstStyle/>
          <a:p>
            <a:pPr marL="0" indent="0" algn="l">
              <a:lnSpc>
                <a:spcPts val="1950"/>
              </a:lnSpc>
              <a:buNone/>
            </a:pPr>
            <a:r>
              <a:rPr lang="en-US" sz="1100" dirty="0">
                <a:solidFill>
                  <a:srgbClr val="3C3939"/>
                </a:solidFill>
                <a:latin typeface="Roboto" pitchFamily="34" charset="0"/>
                <a:ea typeface="Roboto" pitchFamily="34" charset="-122"/>
                <a:cs typeface="Roboto" pitchFamily="34" charset="-120"/>
              </a:rPr>
              <a:t>Hybrid approach: combining ontologies, rules, and ensemble/neural network models for PD/LGD/EAD with Explainable AI; adaptation to RC specifications and integration with national registries.</a:t>
            </a:r>
            <a:endParaRPr lang="en-US" sz="1100" dirty="0"/>
          </a:p>
        </p:txBody>
      </p:sp>
      <p:pic>
        <p:nvPicPr>
          <p:cNvPr id="19" name="Image 1" descr="preencoded.png"/>
          <p:cNvPicPr>
            <a:picLocks noChangeAspect="1"/>
          </p:cNvPicPr>
          <p:nvPr/>
        </p:nvPicPr>
        <p:blipFill>
          <a:blip r:embed="rId6"/>
          <a:stretch>
            <a:fillRect/>
          </a:stretch>
        </p:blipFill>
        <p:spPr>
          <a:xfrm>
            <a:off x="4824100" y="6012877"/>
            <a:ext cx="1246762" cy="747697"/>
          </a:xfrm>
          <a:prstGeom prst="rect">
            <a:avLst/>
          </a:prstGeom>
        </p:spPr>
      </p:pic>
      <p:sp>
        <p:nvSpPr>
          <p:cNvPr id="4" name="TextBox 3"/>
          <p:cNvSpPr txBox="1"/>
          <p:nvPr/>
        </p:nvSpPr>
        <p:spPr>
          <a:xfrm>
            <a:off x="9690816" y="1669122"/>
            <a:ext cx="2106302" cy="923330"/>
          </a:xfrm>
          <a:prstGeom prst="rect">
            <a:avLst/>
          </a:prstGeom>
          <a:noFill/>
        </p:spPr>
        <p:txBody>
          <a:bodyPr wrap="square" rtlCol="0">
            <a:spAutoFit/>
          </a:bodyPr>
          <a:lstStyle/>
          <a:p>
            <a:r>
              <a:rPr lang="ru-RU" b="1" dirty="0" smtClean="0"/>
              <a:t>Head:</a:t>
            </a:r>
          </a:p>
          <a:p>
            <a:r>
              <a:rPr lang="ru-RU" dirty="0" err="1" smtClean="0"/>
              <a:t>Moldagulova </a:t>
            </a:r>
            <a:r>
              <a:rPr lang="ru-RU" dirty="0" smtClean="0"/>
              <a:t>A.N., Ph.D., Professor</a:t>
            </a:r>
            <a:endParaRPr lang="ru-RU" dirty="0"/>
          </a:p>
        </p:txBody>
      </p:sp>
    </p:spTree>
    <p:extLst>
      <p:ext uri="{BB962C8B-B14F-4D97-AF65-F5344CB8AC3E}">
        <p14:creationId xmlns:p14="http://schemas.microsoft.com/office/powerpoint/2010/main" val="765725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3"/>
          <a:srcRect l="21437" t="14730" r="67106" b="59302"/>
          <a:stretch/>
        </p:blipFill>
        <p:spPr>
          <a:xfrm>
            <a:off x="9489363" y="1937056"/>
            <a:ext cx="1888643" cy="2408021"/>
          </a:xfrm>
          <a:prstGeom prst="rect">
            <a:avLst/>
          </a:prstGeom>
        </p:spPr>
      </p:pic>
      <p:sp>
        <p:nvSpPr>
          <p:cNvPr id="3" name="Text 0"/>
          <p:cNvSpPr/>
          <p:nvPr/>
        </p:nvSpPr>
        <p:spPr>
          <a:xfrm>
            <a:off x="334522" y="1080733"/>
            <a:ext cx="11213044" cy="1230205"/>
          </a:xfrm>
          <a:prstGeom prst="rect">
            <a:avLst/>
          </a:prstGeom>
          <a:noFill/>
          <a:ln/>
        </p:spPr>
        <p:txBody>
          <a:bodyPr wrap="square" lIns="0" tIns="0" rIns="0" bIns="0" rtlCol="0" anchor="t"/>
          <a:lstStyle/>
          <a:p>
            <a:pPr>
              <a:lnSpc>
                <a:spcPct val="107000"/>
              </a:lnSpc>
              <a:spcAft>
                <a:spcPts val="800"/>
              </a:spcAft>
            </a:pPr>
            <a:r>
              <a:rPr lang="ru-RU" sz="2000" dirty="0" err="1">
                <a:solidFill>
                  <a:srgbClr val="0070C0"/>
                </a:solidFill>
                <a:latin typeface="Raleway" pitchFamily="34" charset="0"/>
                <a:ea typeface="Raleway" pitchFamily="34" charset="-122"/>
                <a:cs typeface="Raleway" pitchFamily="34" charset="-120"/>
              </a:rPr>
              <a:t>Jaz-Galym</a:t>
            </a:r>
            <a:r>
              <a:rPr lang="ru-RU" sz="2400" dirty="0">
                <a:solidFill>
                  <a:srgbClr val="0070C0"/>
                </a:solidFill>
                <a:latin typeface="Raleway" pitchFamily="34" charset="0"/>
                <a:ea typeface="Raleway" pitchFamily="34" charset="-122"/>
                <a:cs typeface="Raleway" pitchFamily="34" charset="-120"/>
              </a:rPr>
              <a:t> Project 2024-2026: Investigation of somatic mutations based on single-cell RNA data using machine learning methods in patients with peripheral artery disease</a:t>
            </a:r>
          </a:p>
        </p:txBody>
      </p:sp>
      <p:pic>
        <p:nvPicPr>
          <p:cNvPr id="20" name="Picture 3"/>
          <p:cNvPicPr/>
          <p:nvPr/>
        </p:nvPicPr>
        <p:blipFill rotWithShape="1">
          <a:blip r:embed="rId4" cstate="print">
            <a:extLst>
              <a:ext uri="{28A0092B-C50C-407E-A947-70E740481C1C}">
                <a14:useLocalDpi xmlns:a14="http://schemas.microsoft.com/office/drawing/2010/main" val="0"/>
              </a:ext>
            </a:extLst>
          </a:blip>
          <a:srcRect l="13616" t="2727" r="19642" b="8740"/>
          <a:stretch/>
        </p:blipFill>
        <p:spPr bwMode="auto">
          <a:xfrm>
            <a:off x="334521" y="2327765"/>
            <a:ext cx="2460929" cy="4384040"/>
          </a:xfrm>
          <a:prstGeom prst="rect">
            <a:avLst/>
          </a:prstGeom>
          <a:noFill/>
          <a:ln>
            <a:noFill/>
          </a:ln>
        </p:spPr>
      </p:pic>
      <p:pic>
        <p:nvPicPr>
          <p:cNvPr id="21" name="Picture 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97940" y="2500882"/>
            <a:ext cx="2224150" cy="3292276"/>
          </a:xfrm>
          <a:prstGeom prst="rect">
            <a:avLst/>
          </a:prstGeom>
          <a:noFill/>
          <a:ln>
            <a:noFill/>
          </a:ln>
        </p:spPr>
      </p:pic>
      <p:sp>
        <p:nvSpPr>
          <p:cNvPr id="22" name="Text 2"/>
          <p:cNvSpPr/>
          <p:nvPr/>
        </p:nvSpPr>
        <p:spPr>
          <a:xfrm>
            <a:off x="5429090" y="2370659"/>
            <a:ext cx="3315276" cy="217714"/>
          </a:xfrm>
          <a:prstGeom prst="rect">
            <a:avLst/>
          </a:prstGeom>
          <a:noFill/>
          <a:ln/>
        </p:spPr>
        <p:txBody>
          <a:bodyPr wrap="none" lIns="0" tIns="0" rIns="0" bIns="0" rtlCol="0" anchor="t"/>
          <a:lstStyle/>
          <a:p>
            <a:pPr marL="0" indent="0" algn="l">
              <a:lnSpc>
                <a:spcPts val="2050"/>
              </a:lnSpc>
              <a:buNone/>
            </a:pPr>
            <a:r>
              <a:rPr lang="ru-RU" sz="1400" b="1" dirty="0" smtClean="0">
                <a:solidFill>
                  <a:srgbClr val="3C3939"/>
                </a:solidFill>
                <a:latin typeface="Raleway" pitchFamily="34" charset="0"/>
                <a:ea typeface="Raleway" pitchFamily="34" charset="-122"/>
                <a:cs typeface="Raleway" pitchFamily="34" charset="-120"/>
              </a:rPr>
              <a:t>Interim results of the project:</a:t>
            </a:r>
            <a:endParaRPr lang="en-US" sz="1400" b="1" dirty="0"/>
          </a:p>
        </p:txBody>
      </p:sp>
      <p:sp>
        <p:nvSpPr>
          <p:cNvPr id="23" name="Text 3"/>
          <p:cNvSpPr/>
          <p:nvPr/>
        </p:nvSpPr>
        <p:spPr>
          <a:xfrm>
            <a:off x="5514831" y="2657703"/>
            <a:ext cx="3143795" cy="2111369"/>
          </a:xfrm>
          <a:prstGeom prst="rect">
            <a:avLst/>
          </a:prstGeom>
          <a:noFill/>
          <a:ln/>
        </p:spPr>
        <p:txBody>
          <a:bodyPr wrap="square" lIns="0" tIns="0" rIns="0" bIns="0" rtlCol="0" anchor="t"/>
          <a:lstStyle/>
          <a:p>
            <a:pPr marL="228600" indent="-228600">
              <a:lnSpc>
                <a:spcPts val="1950"/>
              </a:lnSpc>
              <a:buFont typeface="+mj-lt"/>
              <a:buAutoNum type="arabicPeriod"/>
            </a:pPr>
            <a:r>
              <a:rPr lang="ru-RU" sz="1400" dirty="0"/>
              <a:t>Systematization of genetic data clustering methods</a:t>
            </a:r>
          </a:p>
          <a:p>
            <a:pPr marL="228600" indent="-228600">
              <a:lnSpc>
                <a:spcPts val="1950"/>
              </a:lnSpc>
              <a:buFont typeface="+mj-lt"/>
              <a:buAutoNum type="arabicPeriod"/>
            </a:pPr>
            <a:r>
              <a:rPr lang="ru-RU" sz="1400" dirty="0"/>
              <a:t>Analysis of the characteristics of </a:t>
            </a:r>
            <a:r>
              <a:rPr lang="ru-RU" sz="1400" dirty="0" err="1"/>
              <a:t>scRNA-seq </a:t>
            </a:r>
            <a:r>
              <a:rPr lang="ru-RU" sz="1400" dirty="0"/>
              <a:t>data processing</a:t>
            </a:r>
          </a:p>
          <a:p>
            <a:pPr marL="228600" indent="-228600">
              <a:lnSpc>
                <a:spcPts val="1950"/>
              </a:lnSpc>
              <a:buFont typeface="+mj-lt"/>
              <a:buAutoNum type="arabicPeriod"/>
            </a:pPr>
            <a:r>
              <a:rPr lang="ru-RU" sz="1400" dirty="0"/>
              <a:t>Identification of key problems in genetic data analysis</a:t>
            </a:r>
          </a:p>
          <a:p>
            <a:pPr marL="228600" indent="-228600">
              <a:lnSpc>
                <a:spcPts val="1950"/>
              </a:lnSpc>
              <a:buFont typeface="+mj-lt"/>
              <a:buAutoNum type="arabicPeriod"/>
            </a:pPr>
            <a:r>
              <a:rPr lang="ru-RU" sz="1400" dirty="0"/>
              <a:t>Analysis of current trends and prospects</a:t>
            </a:r>
          </a:p>
          <a:p>
            <a:pPr marL="228600" indent="-228600">
              <a:lnSpc>
                <a:spcPts val="1950"/>
              </a:lnSpc>
              <a:buFont typeface="+mj-lt"/>
              <a:buAutoNum type="arabicPeriod"/>
            </a:pPr>
            <a:r>
              <a:rPr lang="ru-RU" sz="1400" dirty="0"/>
              <a:t>Formulation of generalized recommendations</a:t>
            </a:r>
          </a:p>
          <a:p>
            <a:pPr>
              <a:lnSpc>
                <a:spcPts val="1950"/>
              </a:lnSpc>
            </a:pPr>
            <a:endParaRPr lang="en-US" sz="1400" dirty="0"/>
          </a:p>
        </p:txBody>
      </p:sp>
      <p:sp>
        <p:nvSpPr>
          <p:cNvPr id="2" name="Прямоугольник 1"/>
          <p:cNvSpPr/>
          <p:nvPr/>
        </p:nvSpPr>
        <p:spPr>
          <a:xfrm>
            <a:off x="2997940" y="5475816"/>
            <a:ext cx="5401343" cy="1384995"/>
          </a:xfrm>
          <a:prstGeom prst="rect">
            <a:avLst/>
          </a:prstGeom>
        </p:spPr>
        <p:txBody>
          <a:bodyPr wrap="square">
            <a:spAutoFit/>
          </a:bodyPr>
          <a:lstStyle/>
          <a:p>
            <a:r>
              <a:rPr lang="ru-RU" sz="1400" b="1" dirty="0"/>
              <a:t>Final project outcome</a:t>
            </a:r>
          </a:p>
          <a:p>
            <a:r>
              <a:rPr lang="ru-RU" sz="1400" dirty="0">
                <a:solidFill>
                  <a:schemeClr val="accent6">
                    <a:lumMod val="75000"/>
                  </a:schemeClr>
                </a:solidFill>
              </a:rPr>
              <a:t>The main result is </a:t>
            </a:r>
            <a:r>
              <a:rPr lang="ru-RU" sz="1400" b="1" dirty="0">
                <a:solidFill>
                  <a:schemeClr val="accent6">
                    <a:lumMod val="75000"/>
                  </a:schemeClr>
                </a:solidFill>
              </a:rPr>
              <a:t>a comprehensive systematization of modern methods for processing and clustering genetic data</a:t>
            </a:r>
            <a:r>
              <a:rPr lang="ru-RU" sz="1400" dirty="0">
                <a:solidFill>
                  <a:schemeClr val="accent6">
                    <a:lumMod val="75000"/>
                  </a:schemeClr>
                </a:solidFill>
              </a:rPr>
              <a:t>, identification of their advantages and limitations, and determination of promising directions for the development of data analysis in </a:t>
            </a:r>
            <a:r>
              <a:rPr lang="ru-RU" sz="1400" dirty="0" err="1">
                <a:solidFill>
                  <a:schemeClr val="accent6">
                    <a:lumMod val="75000"/>
                  </a:schemeClr>
                </a:solidFill>
              </a:rPr>
              <a:t>genomics</a:t>
            </a:r>
            <a:r>
              <a:rPr lang="ru-RU" sz="1400" dirty="0">
                <a:solidFill>
                  <a:schemeClr val="accent6">
                    <a:lumMod val="75000"/>
                  </a:schemeClr>
                </a:solidFill>
              </a:rPr>
              <a:t>.</a:t>
            </a:r>
          </a:p>
        </p:txBody>
      </p:sp>
      <p:sp>
        <p:nvSpPr>
          <p:cNvPr id="24" name="Shape 1"/>
          <p:cNvSpPr/>
          <p:nvPr/>
        </p:nvSpPr>
        <p:spPr>
          <a:xfrm>
            <a:off x="9112523" y="4561076"/>
            <a:ext cx="2832977" cy="1829480"/>
          </a:xfrm>
          <a:prstGeom prst="roundRect">
            <a:avLst>
              <a:gd name="adj" fmla="val 2286"/>
            </a:avLst>
          </a:prstGeom>
          <a:solidFill>
            <a:srgbClr val="E1E1EA"/>
          </a:solidFill>
          <a:ln w="7620">
            <a:solidFill>
              <a:srgbClr val="C7C7D0"/>
            </a:solidFill>
            <a:prstDash val="solid"/>
          </a:ln>
        </p:spPr>
        <p:txBody>
          <a:bodyPr/>
          <a:lstStyle/>
          <a:p>
            <a:endParaRPr lang="en-KZ" sz="1400"/>
          </a:p>
        </p:txBody>
      </p:sp>
      <p:sp>
        <p:nvSpPr>
          <p:cNvPr id="25" name="Text 2"/>
          <p:cNvSpPr/>
          <p:nvPr/>
        </p:nvSpPr>
        <p:spPr>
          <a:xfrm>
            <a:off x="9315013" y="4600694"/>
            <a:ext cx="1358444" cy="155648"/>
          </a:xfrm>
          <a:prstGeom prst="rect">
            <a:avLst/>
          </a:prstGeom>
          <a:noFill/>
          <a:ln/>
        </p:spPr>
        <p:txBody>
          <a:bodyPr wrap="none" lIns="0" tIns="0" rIns="0" bIns="0" rtlCol="0" anchor="t"/>
          <a:lstStyle/>
          <a:p>
            <a:pPr marL="0" indent="0" algn="l">
              <a:lnSpc>
                <a:spcPts val="2050"/>
              </a:lnSpc>
              <a:buNone/>
            </a:pPr>
            <a:r>
              <a:rPr lang="en-US" sz="1400" b="1" dirty="0">
                <a:solidFill>
                  <a:srgbClr val="3C3939"/>
                </a:solidFill>
                <a:latin typeface="Raleway" pitchFamily="34" charset="0"/>
                <a:ea typeface="Raleway" pitchFamily="34" charset="-122"/>
                <a:cs typeface="Raleway" pitchFamily="34" charset="-120"/>
              </a:rPr>
              <a:t>Scientific novelty</a:t>
            </a:r>
            <a:endParaRPr lang="en-US" sz="1400" b="1" dirty="0"/>
          </a:p>
        </p:txBody>
      </p:sp>
      <p:sp>
        <p:nvSpPr>
          <p:cNvPr id="26" name="Text 3"/>
          <p:cNvSpPr/>
          <p:nvPr/>
        </p:nvSpPr>
        <p:spPr>
          <a:xfrm>
            <a:off x="9305585" y="4837184"/>
            <a:ext cx="2512097" cy="1430987"/>
          </a:xfrm>
          <a:prstGeom prst="rect">
            <a:avLst/>
          </a:prstGeom>
          <a:noFill/>
          <a:ln/>
        </p:spPr>
        <p:txBody>
          <a:bodyPr wrap="square" lIns="0" tIns="0" rIns="0" bIns="0" rtlCol="0" anchor="t"/>
          <a:lstStyle/>
          <a:p>
            <a:r>
              <a:rPr lang="ru-RU" sz="1100" dirty="0"/>
              <a:t>The main novelty of the project lies in the comprehensive integration of modern cluster analysis methods, taking into account the specifics of </a:t>
            </a:r>
            <a:r>
              <a:rPr lang="ru-RU" sz="1100" dirty="0" err="1"/>
              <a:t>high-dimensional </a:t>
            </a:r>
            <a:r>
              <a:rPr lang="ru-RU" sz="1100" dirty="0"/>
              <a:t>gene expression data, especially single-cell RNA </a:t>
            </a:r>
            <a:r>
              <a:rPr lang="ru-RU" sz="1100" dirty="0" err="1"/>
              <a:t>sequencing </a:t>
            </a:r>
            <a:r>
              <a:rPr lang="ru-RU" sz="1100" dirty="0"/>
              <a:t>(</a:t>
            </a:r>
            <a:r>
              <a:rPr lang="ru-RU" sz="1100" dirty="0" err="1"/>
              <a:t>scRNA-seq</a:t>
            </a:r>
            <a:r>
              <a:rPr lang="ru-RU" sz="1100" dirty="0"/>
              <a:t>) data, and the formation of a systematic approach to their processing and interpretation.</a:t>
            </a:r>
            <a:endParaRPr lang="en-US" sz="1100" dirty="0"/>
          </a:p>
        </p:txBody>
      </p:sp>
    </p:spTree>
    <p:extLst>
      <p:ext uri="{BB962C8B-B14F-4D97-AF65-F5344CB8AC3E}">
        <p14:creationId xmlns:p14="http://schemas.microsoft.com/office/powerpoint/2010/main" val="2268919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334521" y="1080733"/>
            <a:ext cx="9573049" cy="1230205"/>
          </a:xfrm>
          <a:prstGeom prst="rect">
            <a:avLst/>
          </a:prstGeom>
          <a:noFill/>
          <a:ln/>
        </p:spPr>
        <p:txBody>
          <a:bodyPr wrap="square" lIns="0" tIns="0" rIns="0" bIns="0" rtlCol="0" anchor="t"/>
          <a:lstStyle/>
          <a:p>
            <a:pPr>
              <a:lnSpc>
                <a:spcPct val="107000"/>
              </a:lnSpc>
              <a:spcAft>
                <a:spcPts val="800"/>
              </a:spcAft>
            </a:pPr>
            <a:r>
              <a:rPr lang="ru-RU" sz="2000" dirty="0" err="1">
                <a:solidFill>
                  <a:srgbClr val="0070C0"/>
                </a:solidFill>
                <a:latin typeface="Raleway" pitchFamily="34" charset="0"/>
                <a:ea typeface="Raleway" pitchFamily="34" charset="-122"/>
                <a:cs typeface="Raleway" pitchFamily="34" charset="-120"/>
              </a:rPr>
              <a:t>Jaz-Galym</a:t>
            </a:r>
            <a:r>
              <a:rPr lang="ru-RU" sz="2000" dirty="0">
                <a:solidFill>
                  <a:srgbClr val="0070C0"/>
                </a:solidFill>
                <a:latin typeface="Raleway" pitchFamily="34" charset="0"/>
                <a:ea typeface="Raleway" pitchFamily="34" charset="-122"/>
                <a:cs typeface="Raleway" pitchFamily="34" charset="-120"/>
              </a:rPr>
              <a:t> Project 2025-2027: </a:t>
            </a:r>
            <a:r>
              <a:rPr lang="kk-KZ" sz="2000" dirty="0">
                <a:solidFill>
                  <a:srgbClr val="0070C0"/>
                </a:solidFill>
                <a:latin typeface="Raleway" pitchFamily="34" charset="0"/>
                <a:ea typeface="Raleway" pitchFamily="34" charset="-122"/>
                <a:cs typeface="Raleway" pitchFamily="34" charset="-120"/>
              </a:rPr>
              <a:t>Development of an algorithm for filtering and preprocessing biomedical images for cardiological diagnostics</a:t>
            </a:r>
            <a:endParaRPr lang="ru-RU" sz="2000" dirty="0">
              <a:solidFill>
                <a:srgbClr val="0070C0"/>
              </a:solidFill>
              <a:latin typeface="Raleway" pitchFamily="34" charset="0"/>
              <a:ea typeface="Raleway" pitchFamily="34" charset="-122"/>
              <a:cs typeface="Raleway" pitchFamily="34" charset="-120"/>
            </a:endParaRPr>
          </a:p>
        </p:txBody>
      </p:sp>
      <p:sp>
        <p:nvSpPr>
          <p:cNvPr id="16" name="Shape 1"/>
          <p:cNvSpPr/>
          <p:nvPr/>
        </p:nvSpPr>
        <p:spPr>
          <a:xfrm>
            <a:off x="6684994" y="2105394"/>
            <a:ext cx="2739131" cy="2447568"/>
          </a:xfrm>
          <a:prstGeom prst="roundRect">
            <a:avLst>
              <a:gd name="adj" fmla="val 2286"/>
            </a:avLst>
          </a:prstGeom>
          <a:solidFill>
            <a:srgbClr val="E1E1EA"/>
          </a:solidFill>
          <a:ln w="7620">
            <a:solidFill>
              <a:srgbClr val="C7C7D0"/>
            </a:solidFill>
            <a:prstDash val="solid"/>
          </a:ln>
        </p:spPr>
        <p:txBody>
          <a:bodyPr/>
          <a:lstStyle/>
          <a:p>
            <a:endParaRPr lang="en-KZ" sz="1400"/>
          </a:p>
        </p:txBody>
      </p:sp>
      <p:sp>
        <p:nvSpPr>
          <p:cNvPr id="18" name="Text 3"/>
          <p:cNvSpPr/>
          <p:nvPr/>
        </p:nvSpPr>
        <p:spPr>
          <a:xfrm>
            <a:off x="6815037" y="2273493"/>
            <a:ext cx="2512097" cy="2111369"/>
          </a:xfrm>
          <a:prstGeom prst="rect">
            <a:avLst/>
          </a:prstGeom>
          <a:noFill/>
          <a:ln/>
        </p:spPr>
        <p:txBody>
          <a:bodyPr wrap="square" lIns="0" tIns="0" rIns="0" bIns="0" rtlCol="0" anchor="t"/>
          <a:lstStyle/>
          <a:p>
            <a:pPr>
              <a:lnSpc>
                <a:spcPts val="1950"/>
              </a:lnSpc>
            </a:pPr>
            <a:r>
              <a:rPr lang="ru-RU" sz="1400" b="1" dirty="0">
                <a:solidFill>
                  <a:srgbClr val="3C3939"/>
                </a:solidFill>
                <a:latin typeface="Roboto" pitchFamily="34" charset="0"/>
                <a:ea typeface="Roboto" pitchFamily="34" charset="-122"/>
                <a:cs typeface="Roboto" pitchFamily="34" charset="-120"/>
              </a:rPr>
              <a:t>Next steps</a:t>
            </a:r>
            <a:r>
              <a:rPr lang="ru-RU" sz="1100" dirty="0">
                <a:solidFill>
                  <a:srgbClr val="3C3939"/>
                </a:solidFill>
                <a:latin typeface="Roboto" pitchFamily="34" charset="0"/>
                <a:ea typeface="Roboto" pitchFamily="34" charset="-122"/>
                <a:cs typeface="Roboto" pitchFamily="34" charset="-120"/>
              </a:rPr>
              <a:t>	</a:t>
            </a:r>
            <a:endParaRPr lang="ru-RU" sz="1100" dirty="0" smtClean="0">
              <a:solidFill>
                <a:srgbClr val="3C3939"/>
              </a:solidFill>
              <a:latin typeface="Roboto" pitchFamily="34" charset="0"/>
              <a:ea typeface="Roboto" pitchFamily="34" charset="-122"/>
              <a:cs typeface="Roboto" pitchFamily="34" charset="-120"/>
            </a:endParaRPr>
          </a:p>
          <a:p>
            <a:pPr>
              <a:lnSpc>
                <a:spcPts val="1950"/>
              </a:lnSpc>
            </a:pPr>
            <a:r>
              <a:rPr lang="ru-RU" sz="1100" dirty="0" smtClean="0">
                <a:solidFill>
                  <a:srgbClr val="3C3939"/>
                </a:solidFill>
                <a:latin typeface="Roboto" pitchFamily="34" charset="0"/>
                <a:ea typeface="Roboto" pitchFamily="34" charset="-122"/>
                <a:cs typeface="Roboto" pitchFamily="34" charset="-120"/>
              </a:rPr>
              <a:t>• Optimization of </a:t>
            </a:r>
            <a:r>
              <a:rPr lang="ru-RU" sz="1100" dirty="0">
                <a:solidFill>
                  <a:srgbClr val="3C3939"/>
                </a:solidFill>
                <a:latin typeface="Roboto" pitchFamily="34" charset="0"/>
                <a:ea typeface="Roboto" pitchFamily="34" charset="-122"/>
                <a:cs typeface="Roboto" pitchFamily="34" charset="-120"/>
              </a:rPr>
              <a:t>algorithm parameters	</a:t>
            </a:r>
            <a:endParaRPr lang="ru-RU" sz="1100" dirty="0" smtClean="0">
              <a:solidFill>
                <a:srgbClr val="3C3939"/>
              </a:solidFill>
              <a:latin typeface="Roboto" pitchFamily="34" charset="0"/>
              <a:ea typeface="Roboto" pitchFamily="34" charset="-122"/>
              <a:cs typeface="Roboto" pitchFamily="34" charset="-120"/>
            </a:endParaRPr>
          </a:p>
          <a:p>
            <a:pPr>
              <a:lnSpc>
                <a:spcPts val="1950"/>
              </a:lnSpc>
            </a:pPr>
            <a:r>
              <a:rPr lang="ru-RU" sz="1100" dirty="0" smtClean="0">
                <a:solidFill>
                  <a:srgbClr val="3C3939"/>
                </a:solidFill>
                <a:latin typeface="Roboto" pitchFamily="34" charset="0"/>
                <a:ea typeface="Roboto" pitchFamily="34" charset="-122"/>
                <a:cs typeface="Roboto" pitchFamily="34" charset="-120"/>
              </a:rPr>
              <a:t>• Expansion of the</a:t>
            </a:r>
            <a:r>
              <a:rPr lang="ru-RU" sz="1100" dirty="0">
                <a:solidFill>
                  <a:srgbClr val="3C3939"/>
                </a:solidFill>
                <a:latin typeface="Roboto" pitchFamily="34" charset="0"/>
                <a:ea typeface="Roboto" pitchFamily="34" charset="-122"/>
                <a:cs typeface="Roboto" pitchFamily="34" charset="-120"/>
              </a:rPr>
              <a:t> test </a:t>
            </a:r>
            <a:r>
              <a:rPr lang="ru-RU" sz="1100" dirty="0" smtClean="0">
                <a:solidFill>
                  <a:srgbClr val="3C3939"/>
                </a:solidFill>
                <a:latin typeface="Roboto" pitchFamily="34" charset="0"/>
                <a:ea typeface="Roboto" pitchFamily="34" charset="-122"/>
                <a:cs typeface="Roboto" pitchFamily="34" charset="-120"/>
              </a:rPr>
              <a:t>sample</a:t>
            </a:r>
          </a:p>
          <a:p>
            <a:pPr>
              <a:lnSpc>
                <a:spcPts val="1950"/>
              </a:lnSpc>
            </a:pPr>
            <a:r>
              <a:rPr lang="ru-RU" sz="1100" dirty="0" smtClean="0">
                <a:solidFill>
                  <a:srgbClr val="3C3939"/>
                </a:solidFill>
                <a:latin typeface="Roboto" pitchFamily="34" charset="0"/>
                <a:ea typeface="Roboto" pitchFamily="34" charset="-122"/>
                <a:cs typeface="Roboto" pitchFamily="34" charset="-120"/>
              </a:rPr>
              <a:t>• Conducting </a:t>
            </a:r>
            <a:r>
              <a:rPr lang="ru-RU" sz="1100" dirty="0">
                <a:solidFill>
                  <a:srgbClr val="3C3939"/>
                </a:solidFill>
                <a:latin typeface="Roboto" pitchFamily="34" charset="0"/>
                <a:ea typeface="Roboto" pitchFamily="34" charset="-122"/>
                <a:cs typeface="Roboto" pitchFamily="34" charset="-120"/>
              </a:rPr>
              <a:t>a quantitative assessment of </a:t>
            </a:r>
            <a:r>
              <a:rPr lang="ru-RU" sz="1100" dirty="0" smtClean="0">
                <a:solidFill>
                  <a:srgbClr val="3C3939"/>
                </a:solidFill>
                <a:latin typeface="Roboto" pitchFamily="34" charset="0"/>
                <a:ea typeface="Roboto" pitchFamily="34" charset="-122"/>
                <a:cs typeface="Roboto" pitchFamily="34" charset="-120"/>
              </a:rPr>
              <a:t>processing</a:t>
            </a:r>
            <a:r>
              <a:rPr lang="ru-RU" sz="1100" dirty="0">
                <a:solidFill>
                  <a:srgbClr val="3C3939"/>
                </a:solidFill>
                <a:latin typeface="Roboto" pitchFamily="34" charset="0"/>
                <a:ea typeface="Roboto" pitchFamily="34" charset="-122"/>
                <a:cs typeface="Roboto" pitchFamily="34" charset="-120"/>
              </a:rPr>
              <a:t> quality</a:t>
            </a:r>
          </a:p>
          <a:p>
            <a:pPr>
              <a:lnSpc>
                <a:spcPts val="1950"/>
              </a:lnSpc>
            </a:pPr>
            <a:r>
              <a:rPr lang="ru-RU" sz="1100" dirty="0" smtClean="0">
                <a:solidFill>
                  <a:srgbClr val="3C3939"/>
                </a:solidFill>
                <a:latin typeface="Roboto" pitchFamily="34" charset="0"/>
                <a:ea typeface="Roboto" pitchFamily="34" charset="-122"/>
                <a:cs typeface="Roboto" pitchFamily="34" charset="-120"/>
              </a:rPr>
              <a:t>• Preparation of </a:t>
            </a:r>
            <a:r>
              <a:rPr lang="ru-RU" sz="1100" dirty="0">
                <a:solidFill>
                  <a:srgbClr val="3C3939"/>
                </a:solidFill>
                <a:latin typeface="Roboto" pitchFamily="34" charset="0"/>
                <a:ea typeface="Roboto" pitchFamily="34" charset="-122"/>
                <a:cs typeface="Roboto" pitchFamily="34" charset="-120"/>
              </a:rPr>
              <a:t>the final version of the algorithm</a:t>
            </a:r>
            <a:endParaRPr lang="en-US" sz="1100" dirty="0"/>
          </a:p>
        </p:txBody>
      </p:sp>
      <p:sp>
        <p:nvSpPr>
          <p:cNvPr id="2" name="Прямоугольник 1"/>
          <p:cNvSpPr/>
          <p:nvPr/>
        </p:nvSpPr>
        <p:spPr>
          <a:xfrm>
            <a:off x="444674" y="2331638"/>
            <a:ext cx="6096000" cy="2923877"/>
          </a:xfrm>
          <a:prstGeom prst="rect">
            <a:avLst/>
          </a:prstGeom>
        </p:spPr>
        <p:txBody>
          <a:bodyPr>
            <a:spAutoFit/>
          </a:bodyPr>
          <a:lstStyle/>
          <a:p>
            <a:r>
              <a:rPr lang="ru-RU" b="1" u="sng" dirty="0"/>
              <a:t>Current </a:t>
            </a:r>
            <a:r>
              <a:rPr lang="ru-RU" b="1" u="sng" dirty="0" smtClean="0"/>
              <a:t>results</a:t>
            </a:r>
            <a:r>
              <a:rPr lang="kk-KZ" b="1" u="sng" dirty="0" smtClean="0"/>
              <a:t>:</a:t>
            </a:r>
          </a:p>
          <a:p>
            <a:pPr marL="342900" indent="-342900">
              <a:buFont typeface="+mj-lt"/>
              <a:buAutoNum type="arabicPeriod"/>
            </a:pPr>
            <a:r>
              <a:rPr lang="ru-RU" sz="1600" dirty="0"/>
              <a:t>Analysis</a:t>
            </a:r>
            <a:r>
              <a:rPr lang="ru-RU" sz="1600" dirty="0" smtClean="0"/>
              <a:t> of </a:t>
            </a:r>
            <a:r>
              <a:rPr lang="ru-RU" sz="1600" dirty="0"/>
              <a:t>existing biomedical </a:t>
            </a:r>
            <a:r>
              <a:rPr lang="ru-RU" sz="1600" dirty="0" smtClean="0"/>
              <a:t>image</a:t>
            </a:r>
            <a:r>
              <a:rPr lang="ru-RU" sz="1600" dirty="0"/>
              <a:t> processing methods</a:t>
            </a:r>
          </a:p>
          <a:p>
            <a:pPr marL="342900" indent="-342900">
              <a:buFont typeface="+mj-lt"/>
              <a:buAutoNum type="arabicPeriod"/>
            </a:pPr>
            <a:r>
              <a:rPr lang="ru-RU" sz="1600" dirty="0"/>
              <a:t>A prototype </a:t>
            </a:r>
            <a:r>
              <a:rPr lang="ru-RU" sz="1600" dirty="0" smtClean="0"/>
              <a:t>filtering</a:t>
            </a:r>
            <a:r>
              <a:rPr lang="ru-RU" sz="1600" dirty="0"/>
              <a:t> algorithm has been </a:t>
            </a:r>
            <a:r>
              <a:rPr lang="ru-RU" sz="1600" dirty="0" smtClean="0"/>
              <a:t>developed </a:t>
            </a:r>
            <a:r>
              <a:rPr lang="ru-RU" sz="1600" dirty="0"/>
              <a:t>and implemented</a:t>
            </a:r>
          </a:p>
          <a:p>
            <a:pPr marL="342900" indent="-342900">
              <a:buFont typeface="+mj-lt"/>
              <a:buAutoNum type="arabicPeriod"/>
            </a:pPr>
            <a:r>
              <a:rPr lang="ru-RU" sz="1600" dirty="0"/>
              <a:t>Initial testing on cardiological </a:t>
            </a:r>
            <a:r>
              <a:rPr lang="ru-RU" sz="1600" dirty="0" smtClean="0"/>
              <a:t>images has been conducted</a:t>
            </a:r>
          </a:p>
          <a:p>
            <a:pPr marL="342900" indent="-342900">
              <a:buFont typeface="+mj-lt"/>
              <a:buAutoNum type="arabicPeriod"/>
            </a:pPr>
            <a:r>
              <a:rPr lang="ru-RU" sz="1600" dirty="0"/>
              <a:t>Scientific publications on the research topic </a:t>
            </a:r>
            <a:r>
              <a:rPr lang="ru-RU" sz="1600" dirty="0" smtClean="0"/>
              <a:t>have been prepared </a:t>
            </a:r>
            <a:r>
              <a:rPr lang="ru-RU" sz="1600" dirty="0"/>
              <a:t>(2 </a:t>
            </a:r>
            <a:r>
              <a:rPr lang="ru-RU" sz="1600" dirty="0" smtClean="0"/>
              <a:t>KKSON </a:t>
            </a:r>
            <a:r>
              <a:rPr lang="ru-RU" sz="1600" dirty="0"/>
              <a:t>published + Q3 in the process </a:t>
            </a:r>
            <a:r>
              <a:rPr lang="ru-RU" sz="1600" dirty="0" smtClean="0"/>
              <a:t>of submission)</a:t>
            </a:r>
          </a:p>
          <a:p>
            <a:pPr marL="342900" indent="-342900">
              <a:buFont typeface="+mj-lt"/>
              <a:buAutoNum type="arabicPeriod"/>
            </a:pPr>
            <a:r>
              <a:rPr lang="ru-RU" sz="1600" dirty="0"/>
              <a:t>An agreement on scientific and practical cooperation </a:t>
            </a:r>
            <a:r>
              <a:rPr lang="ru-RU" sz="1600" dirty="0" smtClean="0"/>
              <a:t>has been concluded </a:t>
            </a:r>
            <a:r>
              <a:rPr lang="ru-RU" sz="1600" dirty="0"/>
              <a:t>with the Hospital of the Medical Center of the Presidential Administration of the Republic of Kazakhstan (Almaty)</a:t>
            </a:r>
          </a:p>
        </p:txBody>
      </p:sp>
      <p:pic>
        <p:nvPicPr>
          <p:cNvPr id="20" name="Рисунок 19"/>
          <p:cNvPicPr/>
          <p:nvPr/>
        </p:nvPicPr>
        <p:blipFill rotWithShape="1">
          <a:blip r:embed="rId3" cstate="print">
            <a:extLst>
              <a:ext uri="{28A0092B-C50C-407E-A947-70E740481C1C}">
                <a14:useLocalDpi xmlns:a14="http://schemas.microsoft.com/office/drawing/2010/main" val="0"/>
              </a:ext>
            </a:extLst>
          </a:blip>
          <a:srcRect t="9574" r="7086"/>
          <a:stretch>
            <a:fillRect/>
          </a:stretch>
        </p:blipFill>
        <p:spPr bwMode="auto">
          <a:xfrm>
            <a:off x="3275858" y="4947305"/>
            <a:ext cx="3615136" cy="1783434"/>
          </a:xfrm>
          <a:prstGeom prst="rect">
            <a:avLst/>
          </a:prstGeom>
          <a:noFill/>
          <a:ln>
            <a:noFill/>
          </a:ln>
          <a:extLst>
            <a:ext uri="{53640926-AAD7-44D8-BBD7-CCE9431645EC}">
              <a14:shadowObscured xmlns:a14="http://schemas.microsoft.com/office/drawing/2010/main"/>
            </a:ext>
          </a:extLst>
        </p:spPr>
      </p:pic>
      <p:pic>
        <p:nvPicPr>
          <p:cNvPr id="21" name="Рисунок 20"/>
          <p:cNvPicPr/>
          <p:nvPr/>
        </p:nvPicPr>
        <p:blipFill>
          <a:blip r:embed="rId4" cstate="print">
            <a:extLst>
              <a:ext uri="{28A0092B-C50C-407E-A947-70E740481C1C}">
                <a14:useLocalDpi xmlns:a14="http://schemas.microsoft.com/office/drawing/2010/main" val="0"/>
              </a:ext>
            </a:extLst>
          </a:blip>
          <a:stretch>
            <a:fillRect/>
          </a:stretch>
        </p:blipFill>
        <p:spPr>
          <a:xfrm>
            <a:off x="7122311" y="4947305"/>
            <a:ext cx="4284121" cy="1783434"/>
          </a:xfrm>
          <a:prstGeom prst="rect">
            <a:avLst/>
          </a:prstGeom>
        </p:spPr>
      </p:pic>
      <p:pic>
        <p:nvPicPr>
          <p:cNvPr id="4" name="Рисунок 3"/>
          <p:cNvPicPr>
            <a:picLocks noChangeAspect="1"/>
          </p:cNvPicPr>
          <p:nvPr/>
        </p:nvPicPr>
        <p:blipFill rotWithShape="1">
          <a:blip r:embed="rId5"/>
          <a:srcRect l="21229" t="32826" r="67056" b="39824"/>
          <a:stretch/>
        </p:blipFill>
        <p:spPr>
          <a:xfrm>
            <a:off x="9794377" y="989914"/>
            <a:ext cx="1885434" cy="2476058"/>
          </a:xfrm>
          <a:prstGeom prst="rect">
            <a:avLst/>
          </a:prstGeom>
        </p:spPr>
      </p:pic>
    </p:spTree>
    <p:extLst>
      <p:ext uri="{BB962C8B-B14F-4D97-AF65-F5344CB8AC3E}">
        <p14:creationId xmlns:p14="http://schemas.microsoft.com/office/powerpoint/2010/main" val="1994847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9877" y="1150426"/>
            <a:ext cx="10897721" cy="584775"/>
          </a:xfrm>
          <a:prstGeom prst="rect">
            <a:avLst/>
          </a:prstGeom>
        </p:spPr>
        <p:txBody>
          <a:bodyPr wrap="square">
            <a:spAutoFit/>
          </a:bodyPr>
          <a:lstStyle/>
          <a:p>
            <a:pPr algn="ctr"/>
            <a:r>
              <a:rPr lang="ru-RU" sz="3200" b="1" dirty="0" smtClean="0">
                <a:solidFill>
                  <a:srgbClr val="0070C0"/>
                </a:solidFill>
                <a:latin typeface="+mj-lt"/>
                <a:ea typeface="+mj-ea"/>
                <a:cs typeface="+mj-cs"/>
              </a:rPr>
              <a:t>Monographs related to AI</a:t>
            </a:r>
            <a:endParaRPr lang="ru-RU" sz="3200" b="1" dirty="0">
              <a:solidFill>
                <a:srgbClr val="0070C0"/>
              </a:solidFill>
              <a:latin typeface="+mj-lt"/>
              <a:ea typeface="+mj-ea"/>
              <a:cs typeface="+mj-cs"/>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04611" y="2127854"/>
            <a:ext cx="2263983" cy="3593161"/>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909" y="2128444"/>
            <a:ext cx="2442870" cy="3588109"/>
          </a:xfrm>
          <a:prstGeom prst="rect">
            <a:avLst/>
          </a:prstGeom>
        </p:spPr>
      </p:pic>
      <p:pic>
        <p:nvPicPr>
          <p:cNvPr id="6" name="Рисунок 5"/>
          <p:cNvPicPr>
            <a:picLocks noChangeAspect="1"/>
          </p:cNvPicPr>
          <p:nvPr/>
        </p:nvPicPr>
        <p:blipFill rotWithShape="1">
          <a:blip r:embed="rId4"/>
          <a:srcRect l="35606" t="11531" r="33442" b="11859"/>
          <a:stretch/>
        </p:blipFill>
        <p:spPr>
          <a:xfrm>
            <a:off x="710737" y="2127855"/>
            <a:ext cx="2561173" cy="3565770"/>
          </a:xfrm>
          <a:prstGeom prst="rect">
            <a:avLst/>
          </a:prstGeom>
        </p:spPr>
      </p:pic>
      <p:sp>
        <p:nvSpPr>
          <p:cNvPr id="8" name="TextBox 7"/>
          <p:cNvSpPr txBox="1"/>
          <p:nvPr/>
        </p:nvSpPr>
        <p:spPr>
          <a:xfrm>
            <a:off x="4908268" y="5848186"/>
            <a:ext cx="2958117" cy="523220"/>
          </a:xfrm>
          <a:prstGeom prst="rect">
            <a:avLst/>
          </a:prstGeom>
          <a:noFill/>
        </p:spPr>
        <p:txBody>
          <a:bodyPr wrap="none" rtlCol="0">
            <a:spAutoFit/>
          </a:bodyPr>
          <a:lstStyle/>
          <a:p>
            <a:r>
              <a:rPr lang="ru-RU" sz="1400" dirty="0" smtClean="0"/>
              <a:t>Serbin V.V., </a:t>
            </a:r>
            <a:r>
              <a:rPr lang="ru-RU" sz="1400" dirty="0" err="1" smtClean="0"/>
              <a:t>PhD</a:t>
            </a:r>
            <a:r>
              <a:rPr lang="kk-KZ" sz="1400" dirty="0" smtClean="0"/>
              <a:t>, Associate Professor </a:t>
            </a:r>
            <a:r>
              <a:rPr lang="ru-RU" sz="1400" dirty="0" smtClean="0"/>
              <a:t> </a:t>
            </a:r>
          </a:p>
          <a:p>
            <a:pPr marL="342900" indent="-342900">
              <a:buFont typeface="+mj-lt"/>
              <a:buAutoNum type="arabicPeriod"/>
            </a:pPr>
            <a:endParaRPr lang="ru-RU" sz="1400" dirty="0"/>
          </a:p>
        </p:txBody>
      </p:sp>
      <p:sp>
        <p:nvSpPr>
          <p:cNvPr id="9" name="TextBox 8"/>
          <p:cNvSpPr txBox="1"/>
          <p:nvPr/>
        </p:nvSpPr>
        <p:spPr>
          <a:xfrm>
            <a:off x="793468" y="5915513"/>
            <a:ext cx="2927340" cy="523220"/>
          </a:xfrm>
          <a:prstGeom prst="rect">
            <a:avLst/>
          </a:prstGeom>
          <a:noFill/>
        </p:spPr>
        <p:txBody>
          <a:bodyPr wrap="none" rtlCol="0">
            <a:spAutoFit/>
          </a:bodyPr>
          <a:lstStyle/>
          <a:p>
            <a:r>
              <a:rPr lang="ru-RU" sz="1400" dirty="0" err="1" smtClean="0"/>
              <a:t>Rakhmetulaeva </a:t>
            </a:r>
            <a:r>
              <a:rPr lang="ru-RU" sz="1400" dirty="0" smtClean="0"/>
              <a:t>S.B., </a:t>
            </a:r>
            <a:r>
              <a:rPr lang="en-US" sz="1400" dirty="0" smtClean="0"/>
              <a:t>PhD</a:t>
            </a:r>
            <a:r>
              <a:rPr lang="kk-KZ" sz="1400" dirty="0" smtClean="0"/>
              <a:t>, Professor </a:t>
            </a:r>
            <a:r>
              <a:rPr lang="ru-RU" sz="1400" dirty="0" smtClean="0"/>
              <a:t> </a:t>
            </a:r>
          </a:p>
          <a:p>
            <a:pPr marL="342900" indent="-342900">
              <a:buFont typeface="+mj-lt"/>
              <a:buAutoNum type="arabicPeriod"/>
            </a:pPr>
            <a:endParaRPr lang="ru-RU" sz="1400" dirty="0"/>
          </a:p>
        </p:txBody>
      </p:sp>
      <p:sp>
        <p:nvSpPr>
          <p:cNvPr id="10" name="TextBox 9"/>
          <p:cNvSpPr txBox="1"/>
          <p:nvPr/>
        </p:nvSpPr>
        <p:spPr>
          <a:xfrm>
            <a:off x="8804611" y="5848186"/>
            <a:ext cx="2958117" cy="523220"/>
          </a:xfrm>
          <a:prstGeom prst="rect">
            <a:avLst/>
          </a:prstGeom>
          <a:noFill/>
        </p:spPr>
        <p:txBody>
          <a:bodyPr wrap="none" rtlCol="0">
            <a:spAutoFit/>
          </a:bodyPr>
          <a:lstStyle/>
          <a:p>
            <a:r>
              <a:rPr lang="ru-RU" sz="1400" dirty="0" smtClean="0"/>
              <a:t>Serbin V.V., </a:t>
            </a:r>
            <a:r>
              <a:rPr lang="ru-RU" sz="1400" dirty="0" err="1" smtClean="0"/>
              <a:t>Ph.D.</a:t>
            </a:r>
            <a:r>
              <a:rPr lang="kk-KZ" sz="1400" dirty="0" smtClean="0"/>
              <a:t>, Associate Professor </a:t>
            </a:r>
            <a:r>
              <a:rPr lang="ru-RU" sz="1400" dirty="0" smtClean="0"/>
              <a:t> </a:t>
            </a:r>
          </a:p>
          <a:p>
            <a:pPr marL="342900" indent="-342900">
              <a:buFont typeface="+mj-lt"/>
              <a:buAutoNum type="arabicPeriod"/>
            </a:pPr>
            <a:endParaRPr lang="ru-RU" sz="1400" dirty="0"/>
          </a:p>
        </p:txBody>
      </p:sp>
    </p:spTree>
    <p:extLst>
      <p:ext uri="{BB962C8B-B14F-4D97-AF65-F5344CB8AC3E}">
        <p14:creationId xmlns:p14="http://schemas.microsoft.com/office/powerpoint/2010/main" val="22488813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379877" y="1150426"/>
            <a:ext cx="10897721" cy="584775"/>
          </a:xfrm>
          <a:prstGeom prst="rect">
            <a:avLst/>
          </a:prstGeom>
        </p:spPr>
        <p:txBody>
          <a:bodyPr wrap="square">
            <a:spAutoFit/>
          </a:bodyPr>
          <a:lstStyle/>
          <a:p>
            <a:r>
              <a:rPr lang="ru-RU" sz="3200" b="1" dirty="0" smtClean="0">
                <a:solidFill>
                  <a:srgbClr val="0070C0"/>
                </a:solidFill>
                <a:latin typeface="+mj-lt"/>
                <a:ea typeface="+mj-ea"/>
                <a:cs typeface="+mj-cs"/>
              </a:rPr>
              <a:t>Percentage </a:t>
            </a:r>
            <a:r>
              <a:rPr lang="ru-RU" sz="3200" b="1" dirty="0">
                <a:solidFill>
                  <a:srgbClr val="0070C0"/>
                </a:solidFill>
                <a:latin typeface="+mj-lt"/>
                <a:ea typeface="+mj-ea"/>
                <a:cs typeface="+mj-cs"/>
              </a:rPr>
              <a:t>of faculty members with a </a:t>
            </a:r>
            <a:r>
              <a:rPr lang="ru-RU" sz="3200" b="1" dirty="0" err="1">
                <a:solidFill>
                  <a:srgbClr val="0070C0"/>
                </a:solidFill>
                <a:latin typeface="+mj-lt"/>
                <a:ea typeface="+mj-ea"/>
                <a:cs typeface="+mj-cs"/>
              </a:rPr>
              <a:t>Hirsch</a:t>
            </a:r>
            <a:r>
              <a:rPr lang="ru-RU" sz="3200" b="1" dirty="0">
                <a:solidFill>
                  <a:srgbClr val="0070C0"/>
                </a:solidFill>
                <a:latin typeface="+mj-lt"/>
                <a:ea typeface="+mj-ea"/>
                <a:cs typeface="+mj-cs"/>
              </a:rPr>
              <a:t> index</a:t>
            </a:r>
          </a:p>
        </p:txBody>
      </p:sp>
      <p:sp>
        <p:nvSpPr>
          <p:cNvPr id="2" name="TextBox 1"/>
          <p:cNvSpPr txBox="1"/>
          <p:nvPr/>
        </p:nvSpPr>
        <p:spPr>
          <a:xfrm>
            <a:off x="3650880" y="2861773"/>
            <a:ext cx="704039" cy="1323439"/>
          </a:xfrm>
          <a:prstGeom prst="rect">
            <a:avLst/>
          </a:prstGeom>
          <a:noFill/>
        </p:spPr>
        <p:txBody>
          <a:bodyPr wrap="none" rtlCol="0">
            <a:spAutoFit/>
          </a:bodyPr>
          <a:lstStyle/>
          <a:p>
            <a:r>
              <a:rPr lang="ru-RU" sz="4000" u="sng" dirty="0" smtClean="0"/>
              <a:t>12</a:t>
            </a:r>
          </a:p>
          <a:p>
            <a:r>
              <a:rPr lang="ru-RU" sz="4000" dirty="0" smtClean="0"/>
              <a:t>25</a:t>
            </a:r>
            <a:endParaRPr lang="ru-RU" sz="4000" dirty="0"/>
          </a:p>
        </p:txBody>
      </p:sp>
      <p:sp>
        <p:nvSpPr>
          <p:cNvPr id="3" name="TextBox 2"/>
          <p:cNvSpPr txBox="1"/>
          <p:nvPr/>
        </p:nvSpPr>
        <p:spPr>
          <a:xfrm>
            <a:off x="825660" y="2738662"/>
            <a:ext cx="2698175" cy="1446550"/>
          </a:xfrm>
          <a:prstGeom prst="rect">
            <a:avLst/>
          </a:prstGeom>
          <a:noFill/>
        </p:spPr>
        <p:txBody>
          <a:bodyPr wrap="none" rtlCol="0">
            <a:spAutoFit/>
          </a:bodyPr>
          <a:lstStyle/>
          <a:p>
            <a:r>
              <a:rPr lang="ru-RU" sz="8800" smtClean="0"/>
              <a:t>48</a:t>
            </a:r>
            <a:r>
              <a:rPr lang="en-US" sz="8800" dirty="0" smtClean="0"/>
              <a:t>%=</a:t>
            </a:r>
            <a:endParaRPr lang="ru-RU" sz="8800" dirty="0"/>
          </a:p>
        </p:txBody>
      </p:sp>
      <p:sp>
        <p:nvSpPr>
          <p:cNvPr id="4" name="TextBox 3"/>
          <p:cNvSpPr txBox="1"/>
          <p:nvPr/>
        </p:nvSpPr>
        <p:spPr>
          <a:xfrm>
            <a:off x="1580890" y="2492441"/>
            <a:ext cx="1532086" cy="369332"/>
          </a:xfrm>
          <a:prstGeom prst="rect">
            <a:avLst/>
          </a:prstGeom>
          <a:noFill/>
        </p:spPr>
        <p:txBody>
          <a:bodyPr wrap="none" rtlCol="0">
            <a:spAutoFit/>
          </a:bodyPr>
          <a:lstStyle/>
          <a:p>
            <a:r>
              <a:rPr lang="ru-RU" dirty="0" smtClean="0"/>
              <a:t>Full-time faculty members</a:t>
            </a:r>
            <a:endParaRPr lang="ru-RU" dirty="0"/>
          </a:p>
        </p:txBody>
      </p:sp>
      <p:graphicFrame>
        <p:nvGraphicFramePr>
          <p:cNvPr id="7" name="Таблица 6"/>
          <p:cNvGraphicFramePr>
            <a:graphicFrameLocks noGrp="1"/>
          </p:cNvGraphicFramePr>
          <p:nvPr>
            <p:extLst>
              <p:ext uri="{D42A27DB-BD31-4B8C-83A1-F6EECF244321}">
                <p14:modId xmlns:p14="http://schemas.microsoft.com/office/powerpoint/2010/main" val="2981759236"/>
              </p:ext>
            </p:extLst>
          </p:nvPr>
        </p:nvGraphicFramePr>
        <p:xfrm>
          <a:off x="6590748" y="2136577"/>
          <a:ext cx="5115475" cy="4386148"/>
        </p:xfrm>
        <a:graphic>
          <a:graphicData uri="http://schemas.openxmlformats.org/drawingml/2006/table">
            <a:tbl>
              <a:tblPr>
                <a:tableStyleId>{5C22544A-7EE6-4342-B048-85BDC9FD1C3A}</a:tableStyleId>
              </a:tblPr>
              <a:tblGrid>
                <a:gridCol w="473309">
                  <a:extLst>
                    <a:ext uri="{9D8B030D-6E8A-4147-A177-3AD203B41FA5}">
                      <a16:colId xmlns:a16="http://schemas.microsoft.com/office/drawing/2014/main" val="1599808637"/>
                    </a:ext>
                  </a:extLst>
                </a:gridCol>
                <a:gridCol w="2184548">
                  <a:extLst>
                    <a:ext uri="{9D8B030D-6E8A-4147-A177-3AD203B41FA5}">
                      <a16:colId xmlns:a16="http://schemas.microsoft.com/office/drawing/2014/main" val="1991775871"/>
                    </a:ext>
                  </a:extLst>
                </a:gridCol>
                <a:gridCol w="2457618">
                  <a:extLst>
                    <a:ext uri="{9D8B030D-6E8A-4147-A177-3AD203B41FA5}">
                      <a16:colId xmlns:a16="http://schemas.microsoft.com/office/drawing/2014/main" val="3695257577"/>
                    </a:ext>
                  </a:extLst>
                </a:gridCol>
              </a:tblGrid>
              <a:tr h="337396">
                <a:tc>
                  <a:txBody>
                    <a:bodyPr/>
                    <a:lstStyle/>
                    <a:p>
                      <a:pPr algn="ctr" fontAlgn="b"/>
                      <a:r>
                        <a:rPr lang="ru-RU" sz="1400" b="1" i="0" u="none" strike="noStrike" dirty="0" smtClean="0">
                          <a:solidFill>
                            <a:srgbClr val="000000"/>
                          </a:solidFill>
                          <a:effectLst/>
                          <a:latin typeface="Calibri" panose="020F0502020204030204" pitchFamily="34" charset="0"/>
                        </a:rPr>
                        <a:t>No</a:t>
                      </a:r>
                      <a:endParaRPr lang="ru-RU"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ru-RU" sz="1400" b="1" u="none" strike="noStrike" dirty="0" smtClean="0">
                          <a:effectLst/>
                        </a:rPr>
                        <a:t>Full</a:t>
                      </a:r>
                      <a:r>
                        <a:rPr lang="ru-RU" sz="1400" b="1" u="none" strike="noStrike" dirty="0">
                          <a:effectLst/>
                        </a:rPr>
                        <a:t> name of faculty member</a:t>
                      </a:r>
                      <a:endParaRPr lang="ru-RU"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h-index (Scopus)</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82718334"/>
                  </a:ext>
                </a:extLst>
              </a:tr>
              <a:tr h="337396">
                <a:tc>
                  <a:txBody>
                    <a:bodyPr/>
                    <a:lstStyle/>
                    <a:p>
                      <a:pPr algn="ctr" fontAlgn="b"/>
                      <a:r>
                        <a:rPr lang="ru-RU" sz="1400" b="0" i="0" u="none" strike="noStrike" dirty="0" smtClean="0">
                          <a:solidFill>
                            <a:srgbClr val="000000"/>
                          </a:solidFill>
                          <a:effectLst/>
                          <a:latin typeface="Calibri" panose="020F0502020204030204" pitchFamily="34" charset="0"/>
                        </a:rPr>
                        <a:t>1</a:t>
                      </a:r>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ctr"/>
                      <a:r>
                        <a:rPr lang="ru-RU" sz="1400" b="0" i="0" u="none" strike="noStrike" dirty="0" err="1" smtClean="0">
                          <a:solidFill>
                            <a:srgbClr val="000000"/>
                          </a:solidFill>
                          <a:effectLst/>
                          <a:latin typeface="Calibri" panose="020F0502020204030204" pitchFamily="34" charset="0"/>
                        </a:rPr>
                        <a:t>Ashimov </a:t>
                      </a:r>
                      <a:r>
                        <a:rPr lang="ru-RU" sz="1400" b="0" i="0" u="none" strike="noStrike" dirty="0" smtClean="0">
                          <a:solidFill>
                            <a:srgbClr val="000000"/>
                          </a:solidFill>
                          <a:effectLst/>
                          <a:latin typeface="Calibri" panose="020F0502020204030204" pitchFamily="34" charset="0"/>
                        </a:rPr>
                        <a:t>A.A.</a:t>
                      </a:r>
                      <a:endParaRPr lang="ru-RU"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ru-RU" sz="1400" b="0" i="0" u="none" strike="noStrike" dirty="0" smtClean="0">
                          <a:solidFill>
                            <a:srgbClr val="000000"/>
                          </a:solidFill>
                          <a:effectLst/>
                          <a:latin typeface="Calibri" panose="020F0502020204030204" pitchFamily="34" charset="0"/>
                        </a:rPr>
                        <a:t>9</a:t>
                      </a:r>
                      <a:endParaRPr lang="ru-RU"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88521710"/>
                  </a:ext>
                </a:extLst>
              </a:tr>
              <a:tr h="337396">
                <a:tc>
                  <a:txBody>
                    <a:bodyPr/>
                    <a:lstStyle/>
                    <a:p>
                      <a:pPr algn="ctr" fontAlgn="b"/>
                      <a:r>
                        <a:rPr lang="ru-RU" sz="1400" b="0" i="0" u="none" strike="noStrike" dirty="0">
                          <a:solidFill>
                            <a:schemeClr val="dk1"/>
                          </a:solidFill>
                          <a:effectLst/>
                          <a:latin typeface="+mn-lt"/>
                        </a:rPr>
                        <a:t>2</a:t>
                      </a:r>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ctr"/>
                      <a:r>
                        <a:rPr lang="ru-RU" sz="1400" u="none" strike="noStrike" dirty="0" err="1">
                          <a:effectLst/>
                        </a:rPr>
                        <a:t>Kozhamzharova </a:t>
                      </a:r>
                      <a:r>
                        <a:rPr lang="ru-RU" sz="1400" u="none" strike="noStrike" dirty="0">
                          <a:effectLst/>
                        </a:rPr>
                        <a:t>D.Kh.</a:t>
                      </a:r>
                      <a:endParaRPr lang="ru-RU"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ru-RU" sz="1400" b="0" i="0" u="none" strike="noStrike" dirty="0">
                          <a:solidFill>
                            <a:schemeClr val="dk1"/>
                          </a:solidFill>
                          <a:effectLst/>
                          <a:latin typeface="+mn-lt"/>
                        </a:rPr>
                        <a:t>8</a:t>
                      </a:r>
                      <a:endParaRPr lang="ru-RU"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23342344"/>
                  </a:ext>
                </a:extLst>
              </a:tr>
              <a:tr h="337396">
                <a:tc>
                  <a:txBody>
                    <a:bodyPr/>
                    <a:lstStyle/>
                    <a:p>
                      <a:pPr algn="ctr" fontAlgn="b"/>
                      <a:r>
                        <a:rPr lang="ru-RU" sz="1400" b="0" i="0" u="none" strike="noStrike" dirty="0">
                          <a:solidFill>
                            <a:schemeClr val="dk1"/>
                          </a:solidFill>
                          <a:effectLst/>
                          <a:latin typeface="+mn-lt"/>
                        </a:rPr>
                        <a:t>3</a:t>
                      </a:r>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ctr"/>
                      <a:r>
                        <a:rPr lang="ru-RU" sz="1400" u="none" strike="noStrike" dirty="0" err="1">
                          <a:effectLst/>
                        </a:rPr>
                        <a:t>Rakhmetualayeva </a:t>
                      </a:r>
                      <a:r>
                        <a:rPr lang="ru-RU" sz="1400" u="none" strike="noStrike" dirty="0">
                          <a:effectLst/>
                        </a:rPr>
                        <a:t>S.B.</a:t>
                      </a:r>
                      <a:endParaRPr lang="ru-RU"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ru-RU" sz="1400" u="none" strike="noStrike" dirty="0">
                          <a:effectLst/>
                        </a:rPr>
                        <a:t>5</a:t>
                      </a:r>
                      <a:endParaRPr lang="ru-RU"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60717009"/>
                  </a:ext>
                </a:extLst>
              </a:tr>
              <a:tr h="337396">
                <a:tc>
                  <a:txBody>
                    <a:bodyPr/>
                    <a:lstStyle/>
                    <a:p>
                      <a:pPr algn="ctr" fontAlgn="b"/>
                      <a:r>
                        <a:rPr lang="ru-RU" sz="1400" b="0" i="0" u="none" strike="noStrike" dirty="0" smtClean="0">
                          <a:solidFill>
                            <a:srgbClr val="000000"/>
                          </a:solidFill>
                          <a:effectLst/>
                          <a:latin typeface="Calibri" panose="020F0502020204030204" pitchFamily="34" charset="0"/>
                        </a:rPr>
                        <a:t>4</a:t>
                      </a:r>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ctr"/>
                      <a:r>
                        <a:rPr lang="ru-RU" sz="1400" b="0" i="0" u="none" strike="noStrike" dirty="0" err="1" smtClean="0">
                          <a:solidFill>
                            <a:srgbClr val="000000"/>
                          </a:solidFill>
                          <a:effectLst/>
                          <a:latin typeface="Calibri" panose="020F0502020204030204" pitchFamily="34" charset="0"/>
                        </a:rPr>
                        <a:t>Modagulova </a:t>
                      </a:r>
                      <a:r>
                        <a:rPr lang="ru-RU" sz="1400" b="0" i="0" u="none" strike="noStrike" dirty="0" smtClean="0">
                          <a:solidFill>
                            <a:srgbClr val="000000"/>
                          </a:solidFill>
                          <a:effectLst/>
                          <a:latin typeface="Calibri" panose="020F0502020204030204" pitchFamily="34" charset="0"/>
                        </a:rPr>
                        <a:t>A.N.</a:t>
                      </a:r>
                      <a:endParaRPr lang="ru-RU"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ru-RU" sz="1400" b="0" i="0" u="none" strike="noStrike" dirty="0" smtClean="0">
                          <a:solidFill>
                            <a:srgbClr val="000000"/>
                          </a:solidFill>
                          <a:effectLst/>
                          <a:latin typeface="Calibri" panose="020F0502020204030204" pitchFamily="34" charset="0"/>
                        </a:rPr>
                        <a:t>4</a:t>
                      </a:r>
                      <a:endParaRPr lang="ru-RU"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25771631"/>
                  </a:ext>
                </a:extLst>
              </a:tr>
              <a:tr h="337396">
                <a:tc>
                  <a:txBody>
                    <a:bodyPr/>
                    <a:lstStyle/>
                    <a:p>
                      <a:pPr algn="ctr" fontAlgn="b"/>
                      <a:r>
                        <a:rPr lang="ru-RU" sz="1400" b="0" i="0" u="none" strike="noStrike" dirty="0" smtClean="0">
                          <a:solidFill>
                            <a:srgbClr val="000000"/>
                          </a:solidFill>
                          <a:effectLst/>
                          <a:latin typeface="Calibri" panose="020F0502020204030204" pitchFamily="34" charset="0"/>
                        </a:rPr>
                        <a:t>5</a:t>
                      </a:r>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ctr"/>
                      <a:r>
                        <a:rPr lang="ru-RU" sz="1400" u="none" strike="noStrike" dirty="0" err="1" smtClean="0">
                          <a:effectLst/>
                        </a:rPr>
                        <a:t>Satybaldi</a:t>
                      </a:r>
                      <a:r>
                        <a:rPr lang="en-US" sz="1400" u="none" strike="noStrike" dirty="0" smtClean="0">
                          <a:effectLst/>
                        </a:rPr>
                        <a:t>y</a:t>
                      </a:r>
                      <a:r>
                        <a:rPr lang="ru-RU" sz="1400" u="none" strike="noStrike" dirty="0" err="1" smtClean="0">
                          <a:effectLst/>
                        </a:rPr>
                        <a:t>eva</a:t>
                      </a:r>
                      <a:r>
                        <a:rPr lang="ru-RU" sz="1400" u="none" strike="noStrike" dirty="0" smtClean="0">
                          <a:effectLst/>
                        </a:rPr>
                        <a:t> </a:t>
                      </a:r>
                      <a:r>
                        <a:rPr lang="ru-RU" sz="1400" u="none" strike="noStrike" dirty="0">
                          <a:effectLst/>
                        </a:rPr>
                        <a:t>R.Zh.</a:t>
                      </a:r>
                      <a:endParaRPr lang="ru-RU"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ru-RU" sz="1400" b="0" i="0" u="none" strike="noStrike" dirty="0">
                          <a:solidFill>
                            <a:schemeClr val="dk1"/>
                          </a:solidFill>
                          <a:effectLst/>
                          <a:latin typeface="+mn-lt"/>
                        </a:rPr>
                        <a:t>4</a:t>
                      </a:r>
                      <a:endParaRPr lang="ru-RU"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96263109"/>
                  </a:ext>
                </a:extLst>
              </a:tr>
              <a:tr h="337396">
                <a:tc>
                  <a:txBody>
                    <a:bodyPr/>
                    <a:lstStyle/>
                    <a:p>
                      <a:pPr algn="ctr" fontAlgn="b"/>
                      <a:r>
                        <a:rPr lang="ru-RU" sz="1400" b="0" i="0" u="none" strike="noStrike" dirty="0">
                          <a:solidFill>
                            <a:schemeClr val="dk1"/>
                          </a:solidFill>
                          <a:effectLst/>
                          <a:latin typeface="+mn-lt"/>
                        </a:rPr>
                        <a:t>6</a:t>
                      </a:r>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ctr"/>
                      <a:r>
                        <a:rPr lang="ru-RU" sz="1400" u="none" strike="noStrike" dirty="0" smtClean="0">
                          <a:effectLst/>
                        </a:rPr>
                        <a:t>Serbin </a:t>
                      </a:r>
                      <a:r>
                        <a:rPr lang="ru-RU" sz="1400" u="none" strike="noStrike" dirty="0">
                          <a:effectLst/>
                        </a:rPr>
                        <a:t>V.V.</a:t>
                      </a:r>
                      <a:endParaRPr lang="ru-RU"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ru-RU" sz="1400" u="none" strike="noStrike" dirty="0">
                          <a:effectLst/>
                        </a:rPr>
                        <a:t>3</a:t>
                      </a:r>
                      <a:endParaRPr lang="ru-RU"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55918255"/>
                  </a:ext>
                </a:extLst>
              </a:tr>
              <a:tr h="337396">
                <a:tc>
                  <a:txBody>
                    <a:bodyPr/>
                    <a:lstStyle/>
                    <a:p>
                      <a:pPr algn="ctr" fontAlgn="b"/>
                      <a:r>
                        <a:rPr lang="ru-RU" sz="1400" b="0" i="0" u="none" strike="noStrike" dirty="0" smtClean="0">
                          <a:solidFill>
                            <a:schemeClr val="dk1"/>
                          </a:solidFill>
                          <a:effectLst/>
                          <a:latin typeface="+mn-lt"/>
                        </a:rPr>
                        <a:t>7</a:t>
                      </a:r>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ctr"/>
                      <a:r>
                        <a:rPr lang="ru-RU" sz="1400" u="none" strike="noStrike" dirty="0" err="1">
                          <a:effectLst/>
                        </a:rPr>
                        <a:t>Shukaev </a:t>
                      </a:r>
                      <a:r>
                        <a:rPr lang="ru-RU" sz="1400" u="none" strike="noStrike" dirty="0">
                          <a:effectLst/>
                        </a:rPr>
                        <a:t>D.N.</a:t>
                      </a:r>
                      <a:endParaRPr lang="ru-RU"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ru-RU" sz="1400" u="none" strike="noStrike" dirty="0">
                          <a:effectLst/>
                        </a:rPr>
                        <a:t>2</a:t>
                      </a:r>
                      <a:endParaRPr lang="ru-RU"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6695557"/>
                  </a:ext>
                </a:extLst>
              </a:tr>
              <a:tr h="337396">
                <a:tc>
                  <a:txBody>
                    <a:bodyPr/>
                    <a:lstStyle/>
                    <a:p>
                      <a:pPr algn="ctr" fontAlgn="b"/>
                      <a:r>
                        <a:rPr lang="ru-RU" sz="1400" b="0" i="0" u="none" strike="noStrike" dirty="0" smtClean="0">
                          <a:solidFill>
                            <a:schemeClr val="dk1"/>
                          </a:solidFill>
                          <a:effectLst/>
                          <a:latin typeface="+mn-lt"/>
                        </a:rPr>
                        <a:t>8</a:t>
                      </a:r>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ctr"/>
                      <a:r>
                        <a:rPr lang="ru-RU" sz="1400" u="none" strike="noStrike" dirty="0" err="1" smtClean="0">
                          <a:effectLst/>
                        </a:rPr>
                        <a:t>Baimtyaeva </a:t>
                      </a:r>
                      <a:r>
                        <a:rPr lang="ru-RU" sz="1400" u="none" strike="noStrike" dirty="0" smtClean="0">
                          <a:effectLst/>
                        </a:rPr>
                        <a:t>Sh.</a:t>
                      </a:r>
                      <a:endParaRPr lang="ru-RU"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ru-RU" sz="1400" u="none" strike="noStrike" dirty="0">
                          <a:effectLst/>
                        </a:rPr>
                        <a:t>2</a:t>
                      </a:r>
                      <a:endParaRPr lang="ru-RU"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40679239"/>
                  </a:ext>
                </a:extLst>
              </a:tr>
              <a:tr h="337396">
                <a:tc>
                  <a:txBody>
                    <a:bodyPr/>
                    <a:lstStyle/>
                    <a:p>
                      <a:pPr algn="ctr" fontAlgn="b"/>
                      <a:r>
                        <a:rPr lang="ru-RU" sz="1400" b="0" i="0" u="none" strike="noStrike" dirty="0" smtClean="0">
                          <a:solidFill>
                            <a:srgbClr val="000000"/>
                          </a:solidFill>
                          <a:effectLst/>
                          <a:latin typeface="Calibri" panose="020F0502020204030204" pitchFamily="34" charset="0"/>
                        </a:rPr>
                        <a:t>9</a:t>
                      </a:r>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ctr"/>
                      <a:r>
                        <a:rPr lang="ru-RU" sz="1400" b="0" i="0" u="none" strike="noStrike" dirty="0" err="1" smtClean="0">
                          <a:solidFill>
                            <a:srgbClr val="000000"/>
                          </a:solidFill>
                          <a:effectLst/>
                          <a:latin typeface="Calibri" panose="020F0502020204030204" pitchFamily="34" charset="0"/>
                        </a:rPr>
                        <a:t>Zhumagaliyev </a:t>
                      </a:r>
                      <a:r>
                        <a:rPr lang="ru-RU" sz="1400" b="0" i="0" u="none" strike="noStrike" dirty="0" smtClean="0">
                          <a:solidFill>
                            <a:srgbClr val="000000"/>
                          </a:solidFill>
                          <a:effectLst/>
                          <a:latin typeface="Calibri" panose="020F0502020204030204" pitchFamily="34" charset="0"/>
                        </a:rPr>
                        <a:t>B.I.</a:t>
                      </a:r>
                      <a:endParaRPr lang="ru-RU"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ru-RU" sz="1400" b="0" i="0" u="none" strike="noStrike" dirty="0" smtClean="0">
                          <a:solidFill>
                            <a:srgbClr val="000000"/>
                          </a:solidFill>
                          <a:effectLst/>
                          <a:latin typeface="Calibri" panose="020F0502020204030204" pitchFamily="34" charset="0"/>
                        </a:rPr>
                        <a:t>1</a:t>
                      </a:r>
                      <a:endParaRPr lang="ru-RU"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35781277"/>
                  </a:ext>
                </a:extLst>
              </a:tr>
              <a:tr h="337396">
                <a:tc>
                  <a:txBody>
                    <a:bodyPr/>
                    <a:lstStyle/>
                    <a:p>
                      <a:pPr algn="ctr" fontAlgn="b"/>
                      <a:r>
                        <a:rPr lang="ru-RU" sz="1400" u="none" strike="noStrike" dirty="0" smtClean="0">
                          <a:effectLst/>
                        </a:rPr>
                        <a:t>10</a:t>
                      </a:r>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ctr"/>
                      <a:r>
                        <a:rPr lang="ru-RU" sz="1400" u="none" strike="noStrike">
                          <a:effectLst/>
                        </a:rPr>
                        <a:t>Aristombaeva M.</a:t>
                      </a:r>
                      <a:endParaRPr lang="ru-RU"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ru-RU" sz="1400" u="none" strike="noStrike" dirty="0">
                          <a:effectLst/>
                        </a:rPr>
                        <a:t>1</a:t>
                      </a:r>
                      <a:endParaRPr lang="ru-RU"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19993733"/>
                  </a:ext>
                </a:extLst>
              </a:tr>
              <a:tr h="337396">
                <a:tc>
                  <a:txBody>
                    <a:bodyPr/>
                    <a:lstStyle/>
                    <a:p>
                      <a:pPr algn="ctr" fontAlgn="b"/>
                      <a:r>
                        <a:rPr lang="ru-RU" sz="1400" u="none" strike="noStrike" dirty="0" smtClean="0">
                          <a:effectLst/>
                        </a:rPr>
                        <a:t>11</a:t>
                      </a:r>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ctr"/>
                      <a:r>
                        <a:rPr lang="ru-RU" sz="1400" u="none" strike="noStrike" dirty="0" err="1">
                          <a:effectLst/>
                        </a:rPr>
                        <a:t>Bolyskhanova </a:t>
                      </a:r>
                      <a:r>
                        <a:rPr lang="ru-RU" sz="1400" u="none" strike="noStrike" dirty="0">
                          <a:effectLst/>
                        </a:rPr>
                        <a:t>M.Zh.</a:t>
                      </a:r>
                      <a:endParaRPr lang="ru-RU"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ru-RU" sz="1400" u="none" strike="noStrike" dirty="0">
                          <a:effectLst/>
                        </a:rPr>
                        <a:t>1</a:t>
                      </a:r>
                      <a:endParaRPr lang="ru-RU"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65332009"/>
                  </a:ext>
                </a:extLst>
              </a:tr>
              <a:tr h="337396">
                <a:tc>
                  <a:txBody>
                    <a:bodyPr/>
                    <a:lstStyle/>
                    <a:p>
                      <a:pPr algn="ctr" fontAlgn="b"/>
                      <a:r>
                        <a:rPr lang="ru-RU" sz="1400" u="none" strike="noStrike" dirty="0" smtClean="0">
                          <a:effectLst/>
                        </a:rPr>
                        <a:t>12</a:t>
                      </a:r>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ctr"/>
                      <a:r>
                        <a:rPr lang="ru-RU" sz="1400" u="none" strike="noStrike">
                          <a:effectLst/>
                        </a:rPr>
                        <a:t>Tulegnova B.A.</a:t>
                      </a:r>
                      <a:endParaRPr lang="ru-RU"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ru-RU" sz="1400" u="none" strike="noStrike" dirty="0">
                          <a:effectLst/>
                        </a:rPr>
                        <a:t>1</a:t>
                      </a:r>
                      <a:endParaRPr lang="ru-RU"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32669086"/>
                  </a:ext>
                </a:extLst>
              </a:tr>
            </a:tbl>
          </a:graphicData>
        </a:graphic>
      </p:graphicFrame>
    </p:spTree>
    <p:extLst>
      <p:ext uri="{BB962C8B-B14F-4D97-AF65-F5344CB8AC3E}">
        <p14:creationId xmlns:p14="http://schemas.microsoft.com/office/powerpoint/2010/main" val="4444609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a16="http://schemas.microsoft.com/office/drawing/2014/main" xmlns:p14="http://schemas.microsoft.com/office/powerpoint/2010/main"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9877" y="1150426"/>
            <a:ext cx="10897721" cy="584775"/>
          </a:xfrm>
          <a:prstGeom prst="rect">
            <a:avLst/>
          </a:prstGeom>
        </p:spPr>
        <p:txBody>
          <a:bodyPr wrap="square">
            <a:spAutoFit/>
          </a:bodyPr>
          <a:lstStyle/>
          <a:p>
            <a:r>
              <a:rPr lang="ru-RU" sz="3200" b="1" dirty="0" smtClean="0">
                <a:solidFill>
                  <a:srgbClr val="0070C0"/>
                </a:solidFill>
                <a:latin typeface="+mj-lt"/>
                <a:ea typeface="+mj-ea"/>
                <a:cs typeface="+mj-cs"/>
              </a:rPr>
              <a:t>Dynamics of scientific works</a:t>
            </a:r>
            <a:endParaRPr lang="ru-RU" sz="3200" b="1" dirty="0">
              <a:solidFill>
                <a:srgbClr val="0070C0"/>
              </a:solidFill>
              <a:latin typeface="+mj-lt"/>
              <a:ea typeface="+mj-ea"/>
              <a:cs typeface="+mj-cs"/>
            </a:endParaRPr>
          </a:p>
        </p:txBody>
      </p:sp>
      <p:graphicFrame>
        <p:nvGraphicFramePr>
          <p:cNvPr id="3" name="Диаграмма 2"/>
          <p:cNvGraphicFramePr>
            <a:graphicFrameLocks/>
          </p:cNvGraphicFramePr>
          <p:nvPr>
            <p:extLst>
              <p:ext uri="{D42A27DB-BD31-4B8C-83A1-F6EECF244321}">
                <p14:modId xmlns:p14="http://schemas.microsoft.com/office/powerpoint/2010/main" val="81197895"/>
              </p:ext>
            </p:extLst>
          </p:nvPr>
        </p:nvGraphicFramePr>
        <p:xfrm>
          <a:off x="742448" y="1864896"/>
          <a:ext cx="5574131" cy="4362198"/>
        </p:xfrm>
        <a:graphic>
          <a:graphicData uri="http://schemas.openxmlformats.org/drawingml/2006/chart">
            <c:chart xmlns:c="http://schemas.openxmlformats.org/drawingml/2006/chart" xmlns:r="http://schemas.openxmlformats.org/officeDocument/2006/relationships" r:id="rId2"/>
          </a:graphicData>
        </a:graphic>
      </p:graphicFrame>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1194" y="2096148"/>
            <a:ext cx="1576821" cy="2502568"/>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72416" y="2096148"/>
            <a:ext cx="1703808" cy="2502568"/>
          </a:xfrm>
          <a:prstGeom prst="rect">
            <a:avLst/>
          </a:prstGeom>
        </p:spPr>
      </p:pic>
      <p:pic>
        <p:nvPicPr>
          <p:cNvPr id="6" name="Рисунок 5"/>
          <p:cNvPicPr>
            <a:picLocks noChangeAspect="1"/>
          </p:cNvPicPr>
          <p:nvPr/>
        </p:nvPicPr>
        <p:blipFill rotWithShape="1">
          <a:blip r:embed="rId5"/>
          <a:srcRect l="35606" t="11531" r="33442" b="11859"/>
          <a:stretch/>
        </p:blipFill>
        <p:spPr>
          <a:xfrm>
            <a:off x="6537468" y="2096148"/>
            <a:ext cx="1799978" cy="2506003"/>
          </a:xfrm>
          <a:prstGeom prst="rect">
            <a:avLst/>
          </a:prstGeom>
        </p:spPr>
      </p:pic>
      <p:sp>
        <p:nvSpPr>
          <p:cNvPr id="7" name="TextBox 6"/>
          <p:cNvSpPr txBox="1"/>
          <p:nvPr/>
        </p:nvSpPr>
        <p:spPr>
          <a:xfrm>
            <a:off x="6488903" y="1589781"/>
            <a:ext cx="3361498" cy="369332"/>
          </a:xfrm>
          <a:prstGeom prst="rect">
            <a:avLst/>
          </a:prstGeom>
          <a:noFill/>
        </p:spPr>
        <p:txBody>
          <a:bodyPr wrap="none" rtlCol="0">
            <a:spAutoFit/>
          </a:bodyPr>
          <a:lstStyle/>
          <a:p>
            <a:r>
              <a:rPr lang="ru-RU" b="1" dirty="0" smtClean="0"/>
              <a:t>Monographs (2024-2025 academic years):</a:t>
            </a:r>
            <a:endParaRPr lang="ru-RU" b="1" dirty="0"/>
          </a:p>
        </p:txBody>
      </p:sp>
      <p:sp>
        <p:nvSpPr>
          <p:cNvPr id="8" name="TextBox 7"/>
          <p:cNvSpPr txBox="1"/>
          <p:nvPr/>
        </p:nvSpPr>
        <p:spPr>
          <a:xfrm>
            <a:off x="6488903" y="4774997"/>
            <a:ext cx="2588081" cy="1200329"/>
          </a:xfrm>
          <a:prstGeom prst="rect">
            <a:avLst/>
          </a:prstGeom>
          <a:noFill/>
        </p:spPr>
        <p:txBody>
          <a:bodyPr wrap="none" rtlCol="0">
            <a:spAutoFit/>
          </a:bodyPr>
          <a:lstStyle/>
          <a:p>
            <a:r>
              <a:rPr lang="ru-RU" b="1" dirty="0" smtClean="0"/>
              <a:t>Patents (2023-2025):</a:t>
            </a:r>
          </a:p>
          <a:p>
            <a:pPr marL="342900" indent="-342900">
              <a:buFont typeface="+mj-lt"/>
              <a:buAutoNum type="arabicPeriod"/>
            </a:pPr>
            <a:r>
              <a:rPr lang="ru-RU" dirty="0" smtClean="0"/>
              <a:t>Serbin </a:t>
            </a:r>
            <a:r>
              <a:rPr lang="ru-RU" dirty="0"/>
              <a:t>V.V. -1</a:t>
            </a:r>
          </a:p>
          <a:p>
            <a:pPr marL="342900" indent="-342900">
              <a:buFont typeface="+mj-lt"/>
              <a:buAutoNum type="arabicPeriod"/>
            </a:pPr>
            <a:r>
              <a:rPr lang="ru-RU" dirty="0" err="1" smtClean="0"/>
              <a:t>Rakhmetulaeva </a:t>
            </a:r>
            <a:r>
              <a:rPr lang="ru-RU" dirty="0" smtClean="0"/>
              <a:t>S.B. -1 </a:t>
            </a:r>
          </a:p>
          <a:p>
            <a:pPr marL="342900" indent="-342900">
              <a:buFont typeface="+mj-lt"/>
              <a:buAutoNum type="arabicPeriod"/>
            </a:pPr>
            <a:endParaRPr lang="ru-RU" dirty="0"/>
          </a:p>
        </p:txBody>
      </p:sp>
    </p:spTree>
    <p:extLst>
      <p:ext uri="{BB962C8B-B14F-4D97-AF65-F5344CB8AC3E}">
        <p14:creationId xmlns:p14="http://schemas.microsoft.com/office/powerpoint/2010/main" val="11310843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60726" y="1047865"/>
            <a:ext cx="11014075" cy="584775"/>
          </a:xfrm>
          <a:prstGeom prst="rect">
            <a:avLst/>
          </a:prstGeom>
        </p:spPr>
        <p:txBody>
          <a:bodyPr wrap="square">
            <a:spAutoFit/>
          </a:bodyPr>
          <a:lstStyle/>
          <a:p>
            <a:r>
              <a:rPr lang="ru-RU" sz="3200" b="1" dirty="0" smtClean="0">
                <a:solidFill>
                  <a:srgbClr val="0070C0"/>
                </a:solidFill>
                <a:latin typeface="+mj-lt"/>
                <a:ea typeface="+mj-ea"/>
                <a:cs typeface="+mj-cs"/>
              </a:rPr>
              <a:t>Dual degree programs and joint educational programs</a:t>
            </a:r>
            <a:endParaRPr lang="ru-RU" sz="3200" b="1" dirty="0">
              <a:solidFill>
                <a:srgbClr val="0070C0"/>
              </a:solidFill>
              <a:latin typeface="+mj-lt"/>
              <a:ea typeface="+mj-ea"/>
              <a:cs typeface="+mj-cs"/>
            </a:endParaRPr>
          </a:p>
        </p:txBody>
      </p:sp>
      <p:pic>
        <p:nvPicPr>
          <p:cNvPr id="15" name="Рисунок 14"/>
          <p:cNvPicPr>
            <a:picLocks noChangeAspect="1"/>
          </p:cNvPicPr>
          <p:nvPr/>
        </p:nvPicPr>
        <p:blipFill rotWithShape="1">
          <a:blip r:embed="rId3">
            <a:extLst>
              <a:ext uri="{28A0092B-C50C-407E-A947-70E740481C1C}">
                <a14:useLocalDpi xmlns:a14="http://schemas.microsoft.com/office/drawing/2010/main" val="0"/>
              </a:ext>
            </a:extLst>
          </a:blip>
          <a:srcRect l="8702" t="17581" r="12497" b="19739"/>
          <a:stretch/>
        </p:blipFill>
        <p:spPr>
          <a:xfrm>
            <a:off x="2240340" y="3314148"/>
            <a:ext cx="1529035" cy="720580"/>
          </a:xfrm>
          <a:prstGeom prst="rect">
            <a:avLst/>
          </a:prstGeom>
        </p:spPr>
      </p:pic>
      <p:graphicFrame>
        <p:nvGraphicFramePr>
          <p:cNvPr id="16" name="Таблица 15"/>
          <p:cNvGraphicFramePr>
            <a:graphicFrameLocks noGrp="1"/>
          </p:cNvGraphicFramePr>
          <p:nvPr>
            <p:extLst>
              <p:ext uri="{D42A27DB-BD31-4B8C-83A1-F6EECF244321}">
                <p14:modId xmlns:p14="http://schemas.microsoft.com/office/powerpoint/2010/main" val="482034782"/>
              </p:ext>
            </p:extLst>
          </p:nvPr>
        </p:nvGraphicFramePr>
        <p:xfrm>
          <a:off x="3994478" y="2249054"/>
          <a:ext cx="7759555" cy="2233709"/>
        </p:xfrm>
        <a:graphic>
          <a:graphicData uri="http://schemas.openxmlformats.org/drawingml/2006/table">
            <a:tbl>
              <a:tblPr firstRow="1" bandRow="1">
                <a:tableStyleId>{5C22544A-7EE6-4342-B048-85BDC9FD1C3A}</a:tableStyleId>
              </a:tblPr>
              <a:tblGrid>
                <a:gridCol w="2193258">
                  <a:extLst>
                    <a:ext uri="{9D8B030D-6E8A-4147-A177-3AD203B41FA5}">
                      <a16:colId xmlns:a16="http://schemas.microsoft.com/office/drawing/2014/main" val="3257508340"/>
                    </a:ext>
                  </a:extLst>
                </a:gridCol>
                <a:gridCol w="1500326">
                  <a:extLst>
                    <a:ext uri="{9D8B030D-6E8A-4147-A177-3AD203B41FA5}">
                      <a16:colId xmlns:a16="http://schemas.microsoft.com/office/drawing/2014/main" val="712499721"/>
                    </a:ext>
                  </a:extLst>
                </a:gridCol>
                <a:gridCol w="1686757">
                  <a:extLst>
                    <a:ext uri="{9D8B030D-6E8A-4147-A177-3AD203B41FA5}">
                      <a16:colId xmlns:a16="http://schemas.microsoft.com/office/drawing/2014/main" val="3877509387"/>
                    </a:ext>
                  </a:extLst>
                </a:gridCol>
                <a:gridCol w="1083076">
                  <a:extLst>
                    <a:ext uri="{9D8B030D-6E8A-4147-A177-3AD203B41FA5}">
                      <a16:colId xmlns:a16="http://schemas.microsoft.com/office/drawing/2014/main" val="865766935"/>
                    </a:ext>
                  </a:extLst>
                </a:gridCol>
                <a:gridCol w="1296138">
                  <a:extLst>
                    <a:ext uri="{9D8B030D-6E8A-4147-A177-3AD203B41FA5}">
                      <a16:colId xmlns:a16="http://schemas.microsoft.com/office/drawing/2014/main" val="2323427253"/>
                    </a:ext>
                  </a:extLst>
                </a:gridCol>
              </a:tblGrid>
              <a:tr h="4085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baseline="0" dirty="0" smtClean="0">
                          <a:solidFill>
                            <a:schemeClr val="lt1"/>
                          </a:solidFill>
                          <a:latin typeface="+mn-lt"/>
                          <a:ea typeface="+mn-ea"/>
                          <a:cs typeface="+mn-cs"/>
                        </a:rPr>
                        <a:t>SU</a:t>
                      </a:r>
                      <a:r>
                        <a:rPr lang="ru-RU" sz="1400" b="1" kern="1200" baseline="0" dirty="0" smtClean="0">
                          <a:solidFill>
                            <a:schemeClr val="lt1"/>
                          </a:solidFill>
                          <a:latin typeface="+mn-lt"/>
                          <a:ea typeface="+mn-ea"/>
                          <a:cs typeface="+mn-cs"/>
                        </a:rPr>
                        <a:t> educational program</a:t>
                      </a:r>
                    </a:p>
                    <a:p>
                      <a:endParaRPr lang="ru-RU" dirty="0"/>
                    </a:p>
                  </a:txBody>
                  <a:tcPr/>
                </a:tc>
                <a:tc>
                  <a:txBody>
                    <a:bodyPr/>
                    <a:lstStyle/>
                    <a:p>
                      <a:r>
                        <a:rPr lang="ru-RU" sz="1400" baseline="0" dirty="0" smtClean="0"/>
                        <a:t>Partner University </a:t>
                      </a:r>
                      <a:r>
                        <a:rPr lang="ru-RU" sz="1400" dirty="0" smtClean="0"/>
                        <a:t>Educational </a:t>
                      </a:r>
                      <a:r>
                        <a:rPr lang="ru-RU" sz="1400" baseline="0" dirty="0" smtClean="0"/>
                        <a:t>Program</a:t>
                      </a:r>
                      <a:endParaRPr lang="ru-RU" sz="1400" dirty="0"/>
                    </a:p>
                  </a:txBody>
                  <a:tcPr/>
                </a:tc>
                <a:tc>
                  <a:txBody>
                    <a:bodyPr/>
                    <a:lstStyle/>
                    <a:p>
                      <a:r>
                        <a:rPr lang="ru-RU" sz="1400" dirty="0" err="1" smtClean="0"/>
                        <a:t>Double </a:t>
                      </a:r>
                      <a:r>
                        <a:rPr lang="ru-RU" sz="1400" dirty="0" smtClean="0"/>
                        <a:t>degree/</a:t>
                      </a:r>
                    </a:p>
                    <a:p>
                      <a:r>
                        <a:rPr lang="ru-RU" sz="1400" dirty="0" smtClean="0"/>
                        <a:t>Joint</a:t>
                      </a:r>
                      <a:endParaRPr lang="ru-RU" sz="1400" dirty="0"/>
                    </a:p>
                  </a:txBody>
                  <a:tcPr/>
                </a:tc>
                <a:tc>
                  <a:txBody>
                    <a:bodyPr/>
                    <a:lstStyle/>
                    <a:p>
                      <a:r>
                        <a:rPr lang="ru-RU" sz="1400" dirty="0" smtClean="0"/>
                        <a:t>Number of </a:t>
                      </a:r>
                      <a:r>
                        <a:rPr lang="ru-RU" sz="1400" baseline="0" dirty="0" smtClean="0"/>
                        <a:t>students</a:t>
                      </a:r>
                      <a:endParaRPr lang="ru-RU" sz="1400" dirty="0"/>
                    </a:p>
                  </a:txBody>
                  <a:tcPr/>
                </a:tc>
                <a:tc>
                  <a:txBody>
                    <a:bodyPr/>
                    <a:lstStyle/>
                    <a:p>
                      <a:r>
                        <a:rPr lang="ru-RU" sz="1400" dirty="0" smtClean="0"/>
                        <a:t>Status</a:t>
                      </a:r>
                      <a:endParaRPr lang="ru-RU" sz="1400" dirty="0"/>
                    </a:p>
                  </a:txBody>
                  <a:tcPr/>
                </a:tc>
                <a:extLst>
                  <a:ext uri="{0D108BD9-81ED-4DB2-BD59-A6C34878D82A}">
                    <a16:rowId xmlns:a16="http://schemas.microsoft.com/office/drawing/2014/main" val="2137224533"/>
                  </a:ext>
                </a:extLst>
              </a:tr>
              <a:tr h="5836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kern="1200" baseline="0" dirty="0" smtClean="0">
                          <a:solidFill>
                            <a:schemeClr val="dk1"/>
                          </a:solidFill>
                          <a:latin typeface="+mn-lt"/>
                          <a:ea typeface="+mn-ea"/>
                          <a:cs typeface="+mn-cs"/>
                        </a:rPr>
                        <a:t>6B0106 – Information Systems</a:t>
                      </a:r>
                    </a:p>
                    <a:p>
                      <a:endParaRPr lang="ru-RU" sz="1400" kern="1200" baseline="0" dirty="0">
                        <a:solidFill>
                          <a:schemeClr val="dk1"/>
                        </a:solidFill>
                        <a:latin typeface="+mn-lt"/>
                        <a:ea typeface="+mn-ea"/>
                        <a:cs typeface="+mn-cs"/>
                      </a:endParaRPr>
                    </a:p>
                  </a:txBody>
                  <a:tcPr/>
                </a:tc>
                <a:tc>
                  <a:txBody>
                    <a:bodyPr/>
                    <a:lstStyle/>
                    <a:p>
                      <a:r>
                        <a:rPr lang="en-US" sz="1400" dirty="0" smtClean="0"/>
                        <a:t>Computer Science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smtClean="0"/>
                        <a:t>Joint</a:t>
                      </a:r>
                      <a:endParaRPr lang="ru-RU" sz="1400" dirty="0"/>
                    </a:p>
                  </a:txBody>
                  <a:tcPr/>
                </a:tc>
                <a:tc>
                  <a:txBody>
                    <a:bodyPr/>
                    <a:lstStyle/>
                    <a:p>
                      <a:r>
                        <a:rPr lang="ru-RU" sz="1400" dirty="0" smtClean="0"/>
                        <a:t>12</a:t>
                      </a:r>
                      <a:endParaRPr lang="ru-RU" sz="1400" dirty="0"/>
                    </a:p>
                  </a:txBody>
                  <a:tcPr/>
                </a:tc>
                <a:tc>
                  <a:txBody>
                    <a:bodyPr/>
                    <a:lstStyle/>
                    <a:p>
                      <a:endParaRPr lang="ru-RU" sz="1400" dirty="0"/>
                    </a:p>
                  </a:txBody>
                  <a:tcPr/>
                </a:tc>
                <a:extLst>
                  <a:ext uri="{0D108BD9-81ED-4DB2-BD59-A6C34878D82A}">
                    <a16:rowId xmlns:a16="http://schemas.microsoft.com/office/drawing/2014/main" val="2864620025"/>
                  </a:ext>
                </a:extLst>
              </a:tr>
              <a:tr h="557309">
                <a:tc>
                  <a:txBody>
                    <a:bodyPr/>
                    <a:lstStyle/>
                    <a:p>
                      <a:r>
                        <a:rPr lang="ru-RU" sz="1400" kern="1200" baseline="0" dirty="0" smtClean="0">
                          <a:solidFill>
                            <a:schemeClr val="dk1"/>
                          </a:solidFill>
                          <a:latin typeface="+mn-lt"/>
                          <a:ea typeface="+mn-ea"/>
                          <a:cs typeface="+mn-cs"/>
                        </a:rPr>
                        <a:t>7M06103 – </a:t>
                      </a:r>
                      <a:r>
                        <a:rPr lang="en-US" sz="1400" kern="1200" baseline="0" dirty="0" smtClean="0">
                          <a:solidFill>
                            <a:schemeClr val="dk1"/>
                          </a:solidFill>
                          <a:latin typeface="+mn-lt"/>
                          <a:ea typeface="+mn-ea"/>
                          <a:cs typeface="+mn-cs"/>
                        </a:rPr>
                        <a:t>Management of Information Systems</a:t>
                      </a:r>
                      <a:endParaRPr lang="ru-RU" sz="1400" kern="1200" baseline="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err="1" smtClean="0"/>
                        <a:t>Inha </a:t>
                      </a:r>
                      <a:r>
                        <a:rPr lang="en-US" sz="1400" baseline="0" dirty="0" smtClean="0"/>
                        <a:t>University</a:t>
                      </a:r>
                      <a:endParaRPr lang="ru-RU"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err="1" smtClean="0"/>
                        <a:t>Double degree</a:t>
                      </a:r>
                      <a:r>
                        <a:rPr lang="ru-RU" sz="1400" baseline="0" dirty="0" smtClean="0"/>
                        <a:t> 3+1</a:t>
                      </a:r>
                      <a:endParaRPr lang="en-US" sz="14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400" dirty="0"/>
                    </a:p>
                  </a:txBody>
                  <a:tcPr/>
                </a:tc>
                <a:tc>
                  <a:txBody>
                    <a:bodyPr/>
                    <a:lstStyle/>
                    <a:p>
                      <a:endParaRPr lang="ru-RU" sz="1400" dirty="0"/>
                    </a:p>
                  </a:txBody>
                  <a:tcPr/>
                </a:tc>
                <a:tc>
                  <a:txBody>
                    <a:bodyPr/>
                    <a:lstStyle/>
                    <a:p>
                      <a:r>
                        <a:rPr lang="ru-RU" sz="1400" dirty="0" smtClean="0"/>
                        <a:t>In terms of</a:t>
                      </a:r>
                      <a:endParaRPr lang="ru-RU" sz="1400" dirty="0"/>
                    </a:p>
                  </a:txBody>
                  <a:tcPr/>
                </a:tc>
                <a:extLst>
                  <a:ext uri="{0D108BD9-81ED-4DB2-BD59-A6C34878D82A}">
                    <a16:rowId xmlns:a16="http://schemas.microsoft.com/office/drawing/2014/main" val="3116277376"/>
                  </a:ext>
                </a:extLst>
              </a:tr>
            </a:tbl>
          </a:graphicData>
        </a:graphic>
      </p:graphicFrame>
      <p:pic>
        <p:nvPicPr>
          <p:cNvPr id="18" name="Рисунок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086" y="3243093"/>
            <a:ext cx="1442823" cy="972453"/>
          </a:xfrm>
          <a:prstGeom prst="rect">
            <a:avLst/>
          </a:prstGeom>
          <a:effectLst>
            <a:softEdge rad="127000"/>
          </a:effectLst>
        </p:spPr>
      </p:pic>
      <p:sp>
        <p:nvSpPr>
          <p:cNvPr id="11" name="Freeform 8"/>
          <p:cNvSpPr/>
          <p:nvPr/>
        </p:nvSpPr>
        <p:spPr>
          <a:xfrm>
            <a:off x="1258485" y="1765420"/>
            <a:ext cx="1815132" cy="1194314"/>
          </a:xfrm>
          <a:custGeom>
            <a:avLst/>
            <a:gdLst/>
            <a:ahLst/>
            <a:cxnLst/>
            <a:rect l="l" t="t" r="r" b="b"/>
            <a:pathLst>
              <a:path w="6658790" h="4704110">
                <a:moveTo>
                  <a:pt x="0" y="0"/>
                </a:moveTo>
                <a:lnTo>
                  <a:pt x="6658790" y="0"/>
                </a:lnTo>
                <a:lnTo>
                  <a:pt x="6658790" y="4704110"/>
                </a:lnTo>
                <a:lnTo>
                  <a:pt x="0" y="4704110"/>
                </a:lnTo>
                <a:lnTo>
                  <a:pt x="0" y="0"/>
                </a:lnTo>
                <a:close/>
              </a:path>
            </a:pathLst>
          </a:custGeom>
          <a:blipFill>
            <a:blip r:embed="rId5"/>
            <a:stretch>
              <a:fillRect l="-14841" t="-3258" r="-14841"/>
            </a:stretch>
          </a:blipFill>
        </p:spPr>
      </p:sp>
      <p:pic>
        <p:nvPicPr>
          <p:cNvPr id="2" name="Рисунок 1"/>
          <p:cNvPicPr>
            <a:picLocks noChangeAspect="1"/>
          </p:cNvPicPr>
          <p:nvPr/>
        </p:nvPicPr>
        <p:blipFill rotWithShape="1">
          <a:blip r:embed="rId6">
            <a:extLst>
              <a:ext uri="{28A0092B-C50C-407E-A947-70E740481C1C}">
                <a14:useLocalDpi xmlns:a14="http://schemas.microsoft.com/office/drawing/2010/main" val="0"/>
              </a:ext>
            </a:extLst>
          </a:blip>
          <a:srcRect l="20245" t="5109" r="21995" b="7479"/>
          <a:stretch/>
        </p:blipFill>
        <p:spPr>
          <a:xfrm>
            <a:off x="2509732" y="4215546"/>
            <a:ext cx="839324" cy="791635"/>
          </a:xfrm>
          <a:prstGeom prst="rect">
            <a:avLst/>
          </a:prstGeom>
        </p:spPr>
      </p:pic>
      <p:pic>
        <p:nvPicPr>
          <p:cNvPr id="6" name="Рисунок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7086" y="4383406"/>
            <a:ext cx="1574283" cy="768693"/>
          </a:xfrm>
          <a:prstGeom prst="rect">
            <a:avLst/>
          </a:prstGeom>
          <a:effectLst>
            <a:softEdge rad="127000"/>
          </a:effectLst>
        </p:spPr>
      </p:pic>
    </p:spTree>
    <p:extLst>
      <p:ext uri="{BB962C8B-B14F-4D97-AF65-F5344CB8AC3E}">
        <p14:creationId xmlns:p14="http://schemas.microsoft.com/office/powerpoint/2010/main" val="3377684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a16="http://schemas.microsoft.com/office/drawing/2014/main" xmlns:p14="http://schemas.microsoft.com/office/powerpoint/2010/main" xmlns:a14="http://schemas.microsoft.com/office/drawing/2010/main"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592047" y="1208834"/>
            <a:ext cx="10897721" cy="584775"/>
          </a:xfrm>
          <a:prstGeom prst="rect">
            <a:avLst/>
          </a:prstGeom>
        </p:spPr>
        <p:txBody>
          <a:bodyPr wrap="square">
            <a:spAutoFit/>
          </a:bodyPr>
          <a:lstStyle/>
          <a:p>
            <a:r>
              <a:rPr lang="ru-RU" sz="3200" b="1" dirty="0" smtClean="0">
                <a:solidFill>
                  <a:srgbClr val="0070C0"/>
                </a:solidFill>
                <a:latin typeface="+mj-lt"/>
                <a:ea typeface="+mj-ea"/>
                <a:cs typeface="+mj-cs"/>
              </a:rPr>
              <a:t>Percentage of </a:t>
            </a:r>
            <a:r>
              <a:rPr lang="ru-RU" sz="3200" b="1" dirty="0">
                <a:solidFill>
                  <a:srgbClr val="0070C0"/>
                </a:solidFill>
                <a:latin typeface="+mj-lt"/>
                <a:ea typeface="+mj-ea"/>
                <a:cs typeface="+mj-cs"/>
              </a:rPr>
              <a:t>foreign students</a:t>
            </a:r>
          </a:p>
        </p:txBody>
      </p:sp>
      <p:sp>
        <p:nvSpPr>
          <p:cNvPr id="4" name="TextBox 3"/>
          <p:cNvSpPr txBox="1"/>
          <p:nvPr/>
        </p:nvSpPr>
        <p:spPr>
          <a:xfrm>
            <a:off x="7161677" y="1501221"/>
            <a:ext cx="3243196" cy="1569660"/>
          </a:xfrm>
          <a:prstGeom prst="rect">
            <a:avLst/>
          </a:prstGeom>
          <a:noFill/>
        </p:spPr>
        <p:txBody>
          <a:bodyPr wrap="none" rtlCol="0">
            <a:spAutoFit/>
          </a:bodyPr>
          <a:lstStyle/>
          <a:p>
            <a:r>
              <a:rPr lang="ru-RU" sz="9600" dirty="0" smtClean="0"/>
              <a:t>2.35</a:t>
            </a:r>
            <a:endParaRPr lang="ru-RU" sz="9600" dirty="0"/>
          </a:p>
        </p:txBody>
      </p:sp>
      <p:graphicFrame>
        <p:nvGraphicFramePr>
          <p:cNvPr id="10" name="Таблица 9"/>
          <p:cNvGraphicFramePr>
            <a:graphicFrameLocks noGrp="1"/>
          </p:cNvGraphicFramePr>
          <p:nvPr>
            <p:extLst>
              <p:ext uri="{D42A27DB-BD31-4B8C-83A1-F6EECF244321}">
                <p14:modId xmlns:p14="http://schemas.microsoft.com/office/powerpoint/2010/main" val="327449194"/>
              </p:ext>
            </p:extLst>
          </p:nvPr>
        </p:nvGraphicFramePr>
        <p:xfrm>
          <a:off x="2141176" y="3034241"/>
          <a:ext cx="8127999" cy="1752600"/>
        </p:xfrm>
        <a:graphic>
          <a:graphicData uri="http://schemas.openxmlformats.org/drawingml/2006/table">
            <a:tbl>
              <a:tblPr firstRow="1" bandRow="1">
                <a:tableStyleId>{5C22544A-7EE6-4342-B048-85BDC9FD1C3A}</a:tableStyleId>
              </a:tblPr>
              <a:tblGrid>
                <a:gridCol w="415925">
                  <a:extLst>
                    <a:ext uri="{9D8B030D-6E8A-4147-A177-3AD203B41FA5}">
                      <a16:colId xmlns:a16="http://schemas.microsoft.com/office/drawing/2014/main" val="3494574395"/>
                    </a:ext>
                  </a:extLst>
                </a:gridCol>
                <a:gridCol w="5002741">
                  <a:extLst>
                    <a:ext uri="{9D8B030D-6E8A-4147-A177-3AD203B41FA5}">
                      <a16:colId xmlns:a16="http://schemas.microsoft.com/office/drawing/2014/main" val="2329851050"/>
                    </a:ext>
                  </a:extLst>
                </a:gridCol>
                <a:gridCol w="2709333">
                  <a:extLst>
                    <a:ext uri="{9D8B030D-6E8A-4147-A177-3AD203B41FA5}">
                      <a16:colId xmlns:a16="http://schemas.microsoft.com/office/drawing/2014/main" val="3697453894"/>
                    </a:ext>
                  </a:extLst>
                </a:gridCol>
              </a:tblGrid>
              <a:tr h="370840">
                <a:tc>
                  <a:txBody>
                    <a:bodyPr/>
                    <a:lstStyle/>
                    <a:p>
                      <a:r>
                        <a:rPr lang="ru-RU" dirty="0" smtClean="0"/>
                        <a:t>No</a:t>
                      </a:r>
                      <a:endParaRPr lang="ru-RU" dirty="0"/>
                    </a:p>
                  </a:txBody>
                  <a:tcPr/>
                </a:tc>
                <a:tc>
                  <a:txBody>
                    <a:bodyPr/>
                    <a:lstStyle/>
                    <a:p>
                      <a:r>
                        <a:rPr lang="ru-RU" dirty="0" smtClean="0"/>
                        <a:t>Code and name of educational program</a:t>
                      </a:r>
                      <a:endParaRPr lang="ru-RU" dirty="0"/>
                    </a:p>
                  </a:txBody>
                  <a:tcPr/>
                </a:tc>
                <a:tc>
                  <a:txBody>
                    <a:bodyPr/>
                    <a:lstStyle/>
                    <a:p>
                      <a:r>
                        <a:rPr lang="ru-RU" dirty="0" smtClean="0"/>
                        <a:t>Number of students</a:t>
                      </a:r>
                      <a:endParaRPr lang="ru-RU" dirty="0"/>
                    </a:p>
                  </a:txBody>
                  <a:tcPr/>
                </a:tc>
                <a:extLst>
                  <a:ext uri="{0D108BD9-81ED-4DB2-BD59-A6C34878D82A}">
                    <a16:rowId xmlns:a16="http://schemas.microsoft.com/office/drawing/2014/main" val="3901951031"/>
                  </a:ext>
                </a:extLst>
              </a:tr>
              <a:tr h="370840">
                <a:tc>
                  <a:txBody>
                    <a:bodyPr/>
                    <a:lstStyle/>
                    <a:p>
                      <a:r>
                        <a:rPr lang="ru-RU" dirty="0" smtClean="0"/>
                        <a:t>2</a:t>
                      </a:r>
                      <a:endParaRPr lang="ru-RU" dirty="0"/>
                    </a:p>
                  </a:txBody>
                  <a:tcPr/>
                </a:tc>
                <a:tc>
                  <a:txBody>
                    <a:bodyPr/>
                    <a:lstStyle/>
                    <a:p>
                      <a:r>
                        <a:rPr lang="ru-RU" dirty="0" smtClean="0"/>
                        <a:t>6B06106 Information Systems</a:t>
                      </a:r>
                      <a:endParaRPr lang="ru-RU" dirty="0"/>
                    </a:p>
                  </a:txBody>
                  <a:tcPr/>
                </a:tc>
                <a:tc>
                  <a:txBody>
                    <a:bodyPr/>
                    <a:lstStyle/>
                    <a:p>
                      <a:r>
                        <a:rPr lang="ru-RU" dirty="0" smtClean="0"/>
                        <a:t>15</a:t>
                      </a:r>
                      <a:endParaRPr lang="ru-RU" dirty="0"/>
                    </a:p>
                  </a:txBody>
                  <a:tcPr/>
                </a:tc>
                <a:extLst>
                  <a:ext uri="{0D108BD9-81ED-4DB2-BD59-A6C34878D82A}">
                    <a16:rowId xmlns:a16="http://schemas.microsoft.com/office/drawing/2014/main" val="1158591897"/>
                  </a:ext>
                </a:extLst>
              </a:tr>
              <a:tr h="370840">
                <a:tc>
                  <a:txBody>
                    <a:bodyPr/>
                    <a:lstStyle/>
                    <a:p>
                      <a:r>
                        <a:rPr lang="ru-RU" dirty="0" smtClean="0"/>
                        <a:t>3</a:t>
                      </a:r>
                      <a:endParaRPr lang="ru-RU" dirty="0"/>
                    </a:p>
                  </a:txBody>
                  <a:tcPr/>
                </a:tc>
                <a:tc>
                  <a:txBody>
                    <a:bodyPr/>
                    <a:lstStyle/>
                    <a:p>
                      <a:r>
                        <a:rPr lang="en-US" dirty="0" smtClean="0"/>
                        <a:t>7M06109 Management of information systems</a:t>
                      </a:r>
                      <a:endParaRPr lang="ru-RU" dirty="0"/>
                    </a:p>
                  </a:txBody>
                  <a:tcPr/>
                </a:tc>
                <a:tc>
                  <a:txBody>
                    <a:bodyPr/>
                    <a:lstStyle/>
                    <a:p>
                      <a:r>
                        <a:rPr lang="kk-KZ" dirty="0" smtClean="0"/>
                        <a:t>6</a:t>
                      </a:r>
                      <a:endParaRPr lang="ru-RU" dirty="0"/>
                    </a:p>
                  </a:txBody>
                  <a:tcPr/>
                </a:tc>
                <a:extLst>
                  <a:ext uri="{0D108BD9-81ED-4DB2-BD59-A6C34878D82A}">
                    <a16:rowId xmlns:a16="http://schemas.microsoft.com/office/drawing/2014/main" val="2166808576"/>
                  </a:ext>
                </a:extLst>
              </a:tr>
              <a:tr h="370840">
                <a:tc>
                  <a:txBody>
                    <a:bodyPr/>
                    <a:lstStyle/>
                    <a:p>
                      <a:endParaRPr lang="ru-RU" dirty="0"/>
                    </a:p>
                  </a:txBody>
                  <a:tcPr/>
                </a:tc>
                <a:tc>
                  <a:txBody>
                    <a:bodyPr/>
                    <a:lstStyle/>
                    <a:p>
                      <a:pPr algn="r"/>
                      <a:r>
                        <a:rPr lang="ru-RU" dirty="0" smtClean="0"/>
                        <a:t>TOTAL:</a:t>
                      </a:r>
                      <a:endParaRPr lang="ru-RU" dirty="0"/>
                    </a:p>
                  </a:txBody>
                  <a:tcPr/>
                </a:tc>
                <a:tc>
                  <a:txBody>
                    <a:bodyPr/>
                    <a:lstStyle/>
                    <a:p>
                      <a:r>
                        <a:rPr lang="ru-RU" sz="1800" b="1" dirty="0" smtClean="0"/>
                        <a:t>21</a:t>
                      </a:r>
                      <a:endParaRPr lang="ru-RU" sz="1800" b="1" dirty="0"/>
                    </a:p>
                  </a:txBody>
                  <a:tcPr/>
                </a:tc>
                <a:extLst>
                  <a:ext uri="{0D108BD9-81ED-4DB2-BD59-A6C34878D82A}">
                    <a16:rowId xmlns:a16="http://schemas.microsoft.com/office/drawing/2014/main" val="2031742922"/>
                  </a:ext>
                </a:extLst>
              </a:tr>
            </a:tbl>
          </a:graphicData>
        </a:graphic>
      </p:graphicFrame>
      <p:sp>
        <p:nvSpPr>
          <p:cNvPr id="11" name="TextBox 10"/>
          <p:cNvSpPr txBox="1"/>
          <p:nvPr/>
        </p:nvSpPr>
        <p:spPr>
          <a:xfrm>
            <a:off x="592047" y="6154538"/>
            <a:ext cx="2875053" cy="369332"/>
          </a:xfrm>
          <a:prstGeom prst="rect">
            <a:avLst/>
          </a:prstGeom>
          <a:noFill/>
        </p:spPr>
        <p:txBody>
          <a:bodyPr wrap="square" rtlCol="0">
            <a:spAutoFit/>
          </a:bodyPr>
          <a:lstStyle/>
          <a:p>
            <a:r>
              <a:rPr lang="ru-RU" b="1" dirty="0" smtClean="0"/>
              <a:t>Total</a:t>
            </a:r>
            <a:r>
              <a:rPr lang="ru-RU" b="1" dirty="0"/>
              <a:t>:</a:t>
            </a:r>
            <a:r>
              <a:rPr lang="ru-RU" dirty="0" smtClean="0"/>
              <a:t> 894 people </a:t>
            </a:r>
            <a:endParaRPr lang="ru-RU" dirty="0"/>
          </a:p>
        </p:txBody>
      </p:sp>
      <p:sp>
        <p:nvSpPr>
          <p:cNvPr id="12" name="Прямоугольник 11"/>
          <p:cNvSpPr/>
          <p:nvPr/>
        </p:nvSpPr>
        <p:spPr>
          <a:xfrm>
            <a:off x="592047" y="5785206"/>
            <a:ext cx="4002827" cy="369332"/>
          </a:xfrm>
          <a:prstGeom prst="rect">
            <a:avLst/>
          </a:prstGeom>
        </p:spPr>
        <p:txBody>
          <a:bodyPr wrap="none">
            <a:spAutoFit/>
          </a:bodyPr>
          <a:lstStyle/>
          <a:p>
            <a:r>
              <a:rPr lang="ru-RU" dirty="0"/>
              <a:t>Contingent of the </a:t>
            </a:r>
            <a:r>
              <a:rPr lang="ru-RU" dirty="0" smtClean="0"/>
              <a:t>IS</a:t>
            </a:r>
            <a:r>
              <a:rPr lang="ru-RU" dirty="0"/>
              <a:t> department as of </a:t>
            </a:r>
            <a:r>
              <a:rPr lang="ru-RU" dirty="0" smtClean="0"/>
              <a:t>January 1, 2026</a:t>
            </a:r>
            <a:r>
              <a:rPr lang="ru-RU" dirty="0"/>
              <a:t>.</a:t>
            </a:r>
          </a:p>
        </p:txBody>
      </p:sp>
    </p:spTree>
    <p:extLst>
      <p:ext uri="{BB962C8B-B14F-4D97-AF65-F5344CB8AC3E}">
        <p14:creationId xmlns:p14="http://schemas.microsoft.com/office/powerpoint/2010/main" val="40734362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a16="http://schemas.microsoft.com/office/drawing/2014/main" xmlns:p14="http://schemas.microsoft.com/office/powerpoint/2010/main"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48814" y="1081426"/>
            <a:ext cx="10897721" cy="584775"/>
          </a:xfrm>
          <a:prstGeom prst="rect">
            <a:avLst/>
          </a:prstGeom>
        </p:spPr>
        <p:txBody>
          <a:bodyPr wrap="square">
            <a:spAutoFit/>
          </a:bodyPr>
          <a:lstStyle/>
          <a:p>
            <a:r>
              <a:rPr lang="ru-RU" sz="3200" b="1" dirty="0" smtClean="0">
                <a:solidFill>
                  <a:srgbClr val="0070C0"/>
                </a:solidFill>
                <a:latin typeface="+mj-lt"/>
                <a:ea typeface="+mj-ea"/>
                <a:cs typeface="+mj-cs"/>
              </a:rPr>
              <a:t>Department laboratories</a:t>
            </a:r>
            <a:endParaRPr lang="ru-RU" sz="3200" b="1" dirty="0">
              <a:solidFill>
                <a:srgbClr val="0070C0"/>
              </a:solidFill>
              <a:latin typeface="+mj-lt"/>
              <a:ea typeface="+mj-ea"/>
              <a:cs typeface="+mj-cs"/>
            </a:endParaRPr>
          </a:p>
        </p:txBody>
      </p:sp>
      <p:sp>
        <p:nvSpPr>
          <p:cNvPr id="12" name="Заголовок 1"/>
          <p:cNvSpPr txBox="1">
            <a:spLocks/>
          </p:cNvSpPr>
          <p:nvPr/>
        </p:nvSpPr>
        <p:spPr>
          <a:xfrm>
            <a:off x="336407" y="3489503"/>
            <a:ext cx="2874275" cy="66528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smtClean="0"/>
              <a:t>Cisco</a:t>
            </a:r>
            <a:r>
              <a:rPr lang="ru-RU" sz="1100" dirty="0" smtClean="0"/>
              <a:t> Laboratory</a:t>
            </a:r>
            <a:endParaRPr lang="en-US" sz="1100" dirty="0"/>
          </a:p>
        </p:txBody>
      </p:sp>
      <p:sp>
        <p:nvSpPr>
          <p:cNvPr id="13" name="Заголовок 1"/>
          <p:cNvSpPr txBox="1">
            <a:spLocks/>
          </p:cNvSpPr>
          <p:nvPr/>
        </p:nvSpPr>
        <p:spPr>
          <a:xfrm>
            <a:off x="7959890" y="5404061"/>
            <a:ext cx="1894312" cy="52647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000" dirty="0" err="1" smtClean="0"/>
              <a:t>MyBPM</a:t>
            </a:r>
            <a:r>
              <a:rPr lang="ru-RU" sz="1000" dirty="0" smtClean="0"/>
              <a:t> Laboratory for Business Process Automation</a:t>
            </a:r>
            <a:endParaRPr lang="en-US" sz="1000" dirty="0"/>
          </a:p>
        </p:txBody>
      </p:sp>
      <p:sp>
        <p:nvSpPr>
          <p:cNvPr id="14" name="Заголовок 1"/>
          <p:cNvSpPr txBox="1">
            <a:spLocks/>
          </p:cNvSpPr>
          <p:nvPr/>
        </p:nvSpPr>
        <p:spPr>
          <a:xfrm>
            <a:off x="9478602" y="3489503"/>
            <a:ext cx="2874275" cy="66528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1100" dirty="0" smtClean="0"/>
              <a:t>1C Laboratory</a:t>
            </a:r>
            <a:endParaRPr lang="en-US" sz="1100" dirty="0"/>
          </a:p>
        </p:txBody>
      </p:sp>
      <p:pic>
        <p:nvPicPr>
          <p:cNvPr id="15" name="Рисунок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3952" y="1885517"/>
            <a:ext cx="2488048" cy="1244024"/>
          </a:xfrm>
          <a:prstGeom prst="rect">
            <a:avLst/>
          </a:prstGeom>
        </p:spPr>
      </p:pic>
      <p:pic>
        <p:nvPicPr>
          <p:cNvPr id="16" name="Рисунок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812" y="2010321"/>
            <a:ext cx="2307207" cy="1142755"/>
          </a:xfrm>
          <a:prstGeom prst="rect">
            <a:avLst/>
          </a:prstGeom>
        </p:spPr>
      </p:pic>
      <p:pic>
        <p:nvPicPr>
          <p:cNvPr id="17" name="Рисунок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80268" y="4308110"/>
            <a:ext cx="1523684" cy="1045776"/>
          </a:xfrm>
          <a:prstGeom prst="rect">
            <a:avLst/>
          </a:prstGeom>
        </p:spPr>
      </p:pic>
      <p:pic>
        <p:nvPicPr>
          <p:cNvPr id="19" name="Рисунок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53901" y="1818302"/>
            <a:ext cx="1730314" cy="2307085"/>
          </a:xfrm>
          <a:prstGeom prst="rect">
            <a:avLst/>
          </a:prstGeom>
          <a:effectLst>
            <a:softEdge rad="139700"/>
          </a:effectLst>
        </p:spPr>
      </p:pic>
      <p:pic>
        <p:nvPicPr>
          <p:cNvPr id="20" name="Рисунок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26331" y="1805852"/>
            <a:ext cx="1737055" cy="2316072"/>
          </a:xfrm>
          <a:prstGeom prst="rect">
            <a:avLst/>
          </a:prstGeom>
          <a:effectLst>
            <a:softEdge rad="139700"/>
          </a:effectLst>
        </p:spPr>
      </p:pic>
      <p:pic>
        <p:nvPicPr>
          <p:cNvPr id="21" name="Рисунок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97674" y="4300668"/>
            <a:ext cx="1743396" cy="2324528"/>
          </a:xfrm>
          <a:prstGeom prst="rect">
            <a:avLst/>
          </a:prstGeom>
          <a:effectLst>
            <a:softEdge rad="139700"/>
          </a:effectLst>
        </p:spPr>
      </p:pic>
      <p:pic>
        <p:nvPicPr>
          <p:cNvPr id="24" name="Рисунок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22972" y="4300668"/>
            <a:ext cx="1726413" cy="2301884"/>
          </a:xfrm>
          <a:prstGeom prst="rect">
            <a:avLst/>
          </a:prstGeom>
          <a:effectLst>
            <a:softEdge rad="139700"/>
          </a:effectLst>
        </p:spPr>
      </p:pic>
      <p:pic>
        <p:nvPicPr>
          <p:cNvPr id="2" name="Рисунок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80268" y="1759305"/>
            <a:ext cx="1298334" cy="1298334"/>
          </a:xfrm>
          <a:prstGeom prst="rect">
            <a:avLst/>
          </a:prstGeom>
        </p:spPr>
      </p:pic>
      <p:sp>
        <p:nvSpPr>
          <p:cNvPr id="18" name="Заголовок 1"/>
          <p:cNvSpPr txBox="1">
            <a:spLocks/>
          </p:cNvSpPr>
          <p:nvPr/>
        </p:nvSpPr>
        <p:spPr>
          <a:xfrm>
            <a:off x="7392297" y="3495734"/>
            <a:ext cx="2874275" cy="66528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smtClean="0"/>
              <a:t>HUAWEI</a:t>
            </a:r>
            <a:r>
              <a:rPr lang="ru-RU" sz="1100" dirty="0" smtClean="0"/>
              <a:t> Laboratory</a:t>
            </a:r>
            <a:endParaRPr lang="en-US" sz="1100" dirty="0"/>
          </a:p>
        </p:txBody>
      </p:sp>
      <p:pic>
        <p:nvPicPr>
          <p:cNvPr id="1026" name="Picture 2" descr="ПО Lenovo End User Computing Pro , Production Support Per User, 2 Yr  (7S0P004PWW) - BESTSERVER.KZ"/>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25675" y="4340032"/>
            <a:ext cx="1809150" cy="59995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2" descr="FORTINET"/>
          <p:cNvSpPr>
            <a:spLocks noChangeAspect="1" noChangeArrowheads="1"/>
          </p:cNvSpPr>
          <p:nvPr/>
        </p:nvSpPr>
        <p:spPr bwMode="auto">
          <a:xfrm>
            <a:off x="155575" y="-8302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30528301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275102" y="967126"/>
            <a:ext cx="10897721" cy="1077218"/>
          </a:xfrm>
          <a:prstGeom prst="rect">
            <a:avLst/>
          </a:prstGeom>
        </p:spPr>
        <p:txBody>
          <a:bodyPr wrap="square">
            <a:spAutoFit/>
          </a:bodyPr>
          <a:lstStyle/>
          <a:p>
            <a:r>
              <a:rPr lang="ru-RU" sz="3200" b="1" dirty="0" smtClean="0">
                <a:solidFill>
                  <a:srgbClr val="0070C0"/>
                </a:solidFill>
                <a:latin typeface="+mj-lt"/>
                <a:ea typeface="+mj-ea"/>
                <a:cs typeface="+mj-cs"/>
              </a:rPr>
              <a:t>Percentage of </a:t>
            </a:r>
            <a:r>
              <a:rPr lang="ru-RU" sz="3200" b="1" dirty="0">
                <a:solidFill>
                  <a:srgbClr val="0070C0"/>
                </a:solidFill>
                <a:latin typeface="+mj-lt"/>
                <a:ea typeface="+mj-ea"/>
                <a:cs typeface="+mj-cs"/>
              </a:rPr>
              <a:t>graduates employed in the first year after graduation out of the total number of graduates</a:t>
            </a:r>
          </a:p>
        </p:txBody>
      </p:sp>
      <p:pic>
        <p:nvPicPr>
          <p:cNvPr id="2" name="Рисунок 1"/>
          <p:cNvPicPr>
            <a:picLocks noChangeAspect="1"/>
          </p:cNvPicPr>
          <p:nvPr/>
        </p:nvPicPr>
        <p:blipFill rotWithShape="1">
          <a:blip r:embed="rId3"/>
          <a:srcRect l="5394" t="27433" r="67636" b="10725"/>
          <a:stretch/>
        </p:blipFill>
        <p:spPr>
          <a:xfrm>
            <a:off x="580951" y="2044344"/>
            <a:ext cx="3116989" cy="4020280"/>
          </a:xfrm>
          <a:prstGeom prst="rect">
            <a:avLst/>
          </a:prstGeom>
        </p:spPr>
      </p:pic>
      <p:sp>
        <p:nvSpPr>
          <p:cNvPr id="5" name="TextBox 4"/>
          <p:cNvSpPr txBox="1"/>
          <p:nvPr/>
        </p:nvSpPr>
        <p:spPr>
          <a:xfrm>
            <a:off x="559562" y="6231991"/>
            <a:ext cx="2982227" cy="369332"/>
          </a:xfrm>
          <a:prstGeom prst="rect">
            <a:avLst/>
          </a:prstGeom>
          <a:noFill/>
        </p:spPr>
        <p:txBody>
          <a:bodyPr wrap="none" rtlCol="0">
            <a:spAutoFit/>
          </a:bodyPr>
          <a:lstStyle/>
          <a:p>
            <a:r>
              <a:rPr lang="ru-RU" dirty="0" smtClean="0"/>
              <a:t>Source:</a:t>
            </a:r>
            <a:r>
              <a:rPr lang="en-US" dirty="0" smtClean="0">
                <a:hlinkClick r:id="rId4"/>
              </a:rPr>
              <a:t> www.atameken.kz</a:t>
            </a:r>
            <a:endParaRPr lang="ru-RU" dirty="0"/>
          </a:p>
        </p:txBody>
      </p:sp>
      <p:sp>
        <p:nvSpPr>
          <p:cNvPr id="6" name="TextBox 5"/>
          <p:cNvSpPr txBox="1"/>
          <p:nvPr/>
        </p:nvSpPr>
        <p:spPr>
          <a:xfrm>
            <a:off x="5616861" y="3123460"/>
            <a:ext cx="3480440" cy="1862048"/>
          </a:xfrm>
          <a:prstGeom prst="rect">
            <a:avLst/>
          </a:prstGeom>
          <a:noFill/>
        </p:spPr>
        <p:txBody>
          <a:bodyPr wrap="none" rtlCol="0">
            <a:spAutoFit/>
          </a:bodyPr>
          <a:lstStyle/>
          <a:p>
            <a:r>
              <a:rPr lang="en-US" sz="11500" dirty="0" smtClean="0"/>
              <a:t>100%</a:t>
            </a:r>
            <a:endParaRPr lang="ru-RU" sz="11500" dirty="0"/>
          </a:p>
        </p:txBody>
      </p:sp>
      <p:sp>
        <p:nvSpPr>
          <p:cNvPr id="4" name="Овал 3"/>
          <p:cNvSpPr/>
          <p:nvPr/>
        </p:nvSpPr>
        <p:spPr>
          <a:xfrm>
            <a:off x="2862470" y="5263764"/>
            <a:ext cx="572494" cy="37371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a:solidFill>
                  <a:srgbClr val="C00000"/>
                </a:solidFill>
              </a:ln>
            </a:endParaRPr>
          </a:p>
        </p:txBody>
      </p:sp>
    </p:spTree>
    <p:extLst>
      <p:ext uri="{BB962C8B-B14F-4D97-AF65-F5344CB8AC3E}">
        <p14:creationId xmlns:p14="http://schemas.microsoft.com/office/powerpoint/2010/main" val="4189733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p14="http://schemas.microsoft.com/office/powerpoint/2010/main"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624" y="3861118"/>
            <a:ext cx="1651000" cy="1133159"/>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4025" y="5471795"/>
            <a:ext cx="2740100" cy="471906"/>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5081" y="3505838"/>
            <a:ext cx="1459006" cy="1459006"/>
          </a:xfrm>
          <a:prstGeom prst="rect">
            <a:avLst/>
          </a:prstGeom>
        </p:spPr>
      </p:pic>
      <p:pic>
        <p:nvPicPr>
          <p:cNvPr id="7" name="Рисунок 6"/>
          <p:cNvPicPr>
            <a:picLocks noChangeAspect="1"/>
          </p:cNvPicPr>
          <p:nvPr/>
        </p:nvPicPr>
        <p:blipFill rotWithShape="1">
          <a:blip r:embed="rId5">
            <a:extLst>
              <a:ext uri="{28A0092B-C50C-407E-A947-70E740481C1C}">
                <a14:useLocalDpi xmlns:a14="http://schemas.microsoft.com/office/drawing/2010/main" val="0"/>
              </a:ext>
            </a:extLst>
          </a:blip>
          <a:srcRect l="5474" t="16027" r="5951" b="16613"/>
          <a:stretch/>
        </p:blipFill>
        <p:spPr>
          <a:xfrm>
            <a:off x="2778179" y="3715307"/>
            <a:ext cx="2011192" cy="1040271"/>
          </a:xfrm>
          <a:prstGeom prst="rect">
            <a:avLst/>
          </a:prstGeom>
        </p:spPr>
      </p:pic>
      <p:sp>
        <p:nvSpPr>
          <p:cNvPr id="8" name="Прямоугольник 7"/>
          <p:cNvSpPr/>
          <p:nvPr/>
        </p:nvSpPr>
        <p:spPr>
          <a:xfrm>
            <a:off x="285735" y="1092114"/>
            <a:ext cx="10897721" cy="584775"/>
          </a:xfrm>
          <a:prstGeom prst="rect">
            <a:avLst/>
          </a:prstGeom>
        </p:spPr>
        <p:txBody>
          <a:bodyPr wrap="square">
            <a:spAutoFit/>
          </a:bodyPr>
          <a:lstStyle/>
          <a:p>
            <a:r>
              <a:rPr lang="ru-RU" sz="3200" b="1" dirty="0" smtClean="0">
                <a:solidFill>
                  <a:srgbClr val="0070C0"/>
                </a:solidFill>
                <a:latin typeface="+mj-lt"/>
                <a:ea typeface="+mj-ea"/>
                <a:cs typeface="+mj-cs"/>
              </a:rPr>
              <a:t>Communication with employers</a:t>
            </a:r>
            <a:endParaRPr lang="ru-RU" sz="3200" b="1" dirty="0">
              <a:solidFill>
                <a:srgbClr val="0070C0"/>
              </a:solidFill>
              <a:latin typeface="+mj-lt"/>
              <a:ea typeface="+mj-ea"/>
              <a:cs typeface="+mj-cs"/>
            </a:endParaRPr>
          </a:p>
        </p:txBody>
      </p:sp>
      <p:pic>
        <p:nvPicPr>
          <p:cNvPr id="9" name="Рисунок 8"/>
          <p:cNvPicPr>
            <a:picLocks noChangeAspect="1"/>
          </p:cNvPicPr>
          <p:nvPr/>
        </p:nvPicPr>
        <p:blipFill rotWithShape="1">
          <a:blip r:embed="rId6">
            <a:extLst>
              <a:ext uri="{28A0092B-C50C-407E-A947-70E740481C1C}">
                <a14:useLocalDpi xmlns:a14="http://schemas.microsoft.com/office/drawing/2010/main" val="0"/>
              </a:ext>
            </a:extLst>
          </a:blip>
          <a:srcRect l="12576" t="30037" r="12159" b="27299"/>
          <a:stretch/>
        </p:blipFill>
        <p:spPr>
          <a:xfrm>
            <a:off x="7115746" y="2459144"/>
            <a:ext cx="2012755" cy="825456"/>
          </a:xfrm>
          <a:prstGeom prst="rect">
            <a:avLst/>
          </a:prstGeom>
        </p:spPr>
      </p:pic>
      <p:pic>
        <p:nvPicPr>
          <p:cNvPr id="10" name="Рисунок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2673" y="2154407"/>
            <a:ext cx="1262804" cy="1262804"/>
          </a:xfrm>
          <a:prstGeom prst="rect">
            <a:avLst/>
          </a:prstGeom>
        </p:spPr>
      </p:pic>
      <p:pic>
        <p:nvPicPr>
          <p:cNvPr id="11" name="Рисунок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34125" y="2248038"/>
            <a:ext cx="2169043" cy="1084522"/>
          </a:xfrm>
          <a:prstGeom prst="rect">
            <a:avLst/>
          </a:prstGeom>
        </p:spPr>
      </p:pic>
      <p:pic>
        <p:nvPicPr>
          <p:cNvPr id="12" name="Рисунок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57195" y="2235924"/>
            <a:ext cx="1544946" cy="1096636"/>
          </a:xfrm>
          <a:prstGeom prst="rect">
            <a:avLst/>
          </a:prstGeom>
        </p:spPr>
      </p:pic>
      <p:pic>
        <p:nvPicPr>
          <p:cNvPr id="13" name="Рисунок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09800" y="3854338"/>
            <a:ext cx="2464457" cy="661322"/>
          </a:xfrm>
          <a:prstGeom prst="rect">
            <a:avLst/>
          </a:prstGeom>
        </p:spPr>
      </p:pic>
      <p:pic>
        <p:nvPicPr>
          <p:cNvPr id="16" name="Рисунок 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8298" y="2459144"/>
            <a:ext cx="1046694" cy="1046694"/>
          </a:xfrm>
          <a:prstGeom prst="rect">
            <a:avLst/>
          </a:prstGeom>
        </p:spPr>
      </p:pic>
      <p:pic>
        <p:nvPicPr>
          <p:cNvPr id="17" name="Picture 2" descr="ПО Lenovo End User Computing Pro , Production Support Per User, 2 Yr  (7S0P004PWW) - BESTSERVER.KZ"/>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12973" y="5343751"/>
            <a:ext cx="1809150" cy="599950"/>
          </a:xfrm>
          <a:prstGeom prst="rect">
            <a:avLst/>
          </a:prstGeom>
          <a:noFill/>
          <a:extLst>
            <a:ext uri="{909E8E84-426E-40DD-AFC4-6F175D3DCCD1}">
              <a14:hiddenFill xmlns:a14="http://schemas.microsoft.com/office/drawing/2010/main">
                <a:solidFill>
                  <a:srgbClr val="FFFFFF"/>
                </a:solidFill>
              </a14:hiddenFill>
            </a:ext>
          </a:extLst>
        </p:spPr>
      </p:pic>
      <p:pic>
        <p:nvPicPr>
          <p:cNvPr id="19" name="Рисунок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98136" y="3790019"/>
            <a:ext cx="1579920" cy="789960"/>
          </a:xfrm>
          <a:prstGeom prst="rect">
            <a:avLst/>
          </a:prstGeom>
        </p:spPr>
      </p:pic>
      <p:pic>
        <p:nvPicPr>
          <p:cNvPr id="20" name="Рисунок 1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953763" y="5149717"/>
            <a:ext cx="1606863" cy="795876"/>
          </a:xfrm>
          <a:prstGeom prst="rect">
            <a:avLst/>
          </a:prstGeom>
        </p:spPr>
      </p:pic>
    </p:spTree>
    <p:extLst>
      <p:ext uri="{BB962C8B-B14F-4D97-AF65-F5344CB8AC3E}">
        <p14:creationId xmlns:p14="http://schemas.microsoft.com/office/powerpoint/2010/main" val="1927482955"/>
      </p:ext>
    </p:extLst>
  </p:cSld>
  <p:clrMapOvr>
    <a:masterClrMapping/>
  </p:clrMapOvr>
  <mc:AlternateContent xmlns:mc="http://schemas.openxmlformats.org/markup-compatibility/2006" xmlns:p14="http://schemas.microsoft.com/office/powerpoint/2010/main">
    <mc:Choice Requires="p14">
      <p:transition spd="slow" p14:dur="2000"/>
    </mc:Choice>
    <mc:Fallback xmlns:a14="http://schemas.microsoft.com/office/drawing/2010/main"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pic>
        <p:nvPicPr>
          <p:cNvPr id="4" name="Рисунок 3">
            <a:extLst>
              <a:ext uri="{FF2B5EF4-FFF2-40B4-BE49-F238E27FC236}">
                <a16:creationId xmlns:a16="http://schemas.microsoft.com/office/drawing/2014/main" id="{01F84A06-6317-3B30-659F-E33A5DB0B82E}"/>
              </a:ext>
            </a:extLst>
          </p:cNvPr>
          <p:cNvPicPr>
            <a:picLocks noChangeAspect="1"/>
          </p:cNvPicPr>
          <p:nvPr/>
        </p:nvPicPr>
        <p:blipFill>
          <a:blip r:embed="rId3"/>
          <a:stretch>
            <a:fillRect/>
          </a:stretch>
        </p:blipFill>
        <p:spPr>
          <a:xfrm>
            <a:off x="-144364" y="-746844"/>
            <a:ext cx="12480728" cy="8351687"/>
          </a:xfrm>
          <a:prstGeom prst="rect">
            <a:avLst/>
          </a:prstGeom>
        </p:spPr>
      </p:pic>
      <p:sp>
        <p:nvSpPr>
          <p:cNvPr id="63" name="Google Shape;63;p14"/>
          <p:cNvSpPr txBox="1">
            <a:spLocks noGrp="1"/>
          </p:cNvSpPr>
          <p:nvPr>
            <p:ph type="title"/>
          </p:nvPr>
        </p:nvSpPr>
        <p:spPr>
          <a:prstGeom prst="rect">
            <a:avLst/>
          </a:prstGeom>
        </p:spPr>
        <p:txBody>
          <a:bodyPr spcFirstLastPara="1" vert="horz" wrap="square" lIns="121900" tIns="121900" rIns="121900" bIns="121900" rtlCol="0" anchor="t" anchorCtr="0">
            <a:normAutofit fontScale="90000"/>
          </a:bodyPr>
          <a:lstStyle/>
          <a:p>
            <a:pPr algn="ctr"/>
            <a:r>
              <a:rPr lang="ru-RU" b="1" dirty="0">
                <a:solidFill>
                  <a:schemeClr val="accent1">
                    <a:lumMod val="50000"/>
                  </a:schemeClr>
                </a:solidFill>
              </a:rPr>
              <a:t>SOCIAL NETWORKS </a:t>
            </a:r>
            <a:r>
              <a:rPr lang="en" b="1" dirty="0" err="1">
                <a:solidFill>
                  <a:schemeClr val="accent1">
                    <a:lumMod val="50000"/>
                  </a:schemeClr>
                </a:solidFill>
              </a:rPr>
              <a:t>Satbayev </a:t>
            </a:r>
            <a:r>
              <a:rPr lang="en" b="1" dirty="0">
                <a:solidFill>
                  <a:schemeClr val="accent1">
                    <a:lumMod val="50000"/>
                  </a:schemeClr>
                </a:solidFill>
              </a:rPr>
              <a:t>University</a:t>
            </a:r>
          </a:p>
        </p:txBody>
      </p:sp>
      <p:sp>
        <p:nvSpPr>
          <p:cNvPr id="64" name="Google Shape;64;p14"/>
          <p:cNvSpPr txBox="1">
            <a:spLocks noGrp="1"/>
          </p:cNvSpPr>
          <p:nvPr>
            <p:ph type="body" idx="1"/>
          </p:nvPr>
        </p:nvSpPr>
        <p:spPr>
          <a:xfrm>
            <a:off x="415600" y="1550867"/>
            <a:ext cx="11360800" cy="4555200"/>
          </a:xfrm>
          <a:prstGeom prst="rect">
            <a:avLst/>
          </a:prstGeom>
        </p:spPr>
        <p:txBody>
          <a:bodyPr spcFirstLastPara="1" vert="horz" wrap="square" lIns="121900" tIns="121900" rIns="121900" bIns="121900" rtlCol="0" anchor="t" anchorCtr="0">
            <a:normAutofit/>
          </a:bodyPr>
          <a:lstStyle/>
          <a:p>
            <a:pPr marL="0" indent="0">
              <a:spcAft>
                <a:spcPts val="1600"/>
              </a:spcAft>
              <a:buNone/>
            </a:pPr>
            <a:endParaRPr dirty="0"/>
          </a:p>
        </p:txBody>
      </p:sp>
      <p:pic>
        <p:nvPicPr>
          <p:cNvPr id="65" name="Google Shape;65;p14"/>
          <p:cNvPicPr preferRelativeResize="0"/>
          <p:nvPr/>
        </p:nvPicPr>
        <p:blipFill>
          <a:blip r:embed="rId4">
            <a:alphaModFix/>
          </a:blip>
          <a:stretch>
            <a:fillRect/>
          </a:stretch>
        </p:blipFill>
        <p:spPr>
          <a:xfrm>
            <a:off x="353833" y="2254218"/>
            <a:ext cx="11484331" cy="2349567"/>
          </a:xfrm>
          <a:prstGeom prst="rect">
            <a:avLst/>
          </a:prstGeom>
          <a:noFill/>
          <a:ln>
            <a:noFill/>
          </a:ln>
        </p:spPr>
      </p:pic>
      <p:pic>
        <p:nvPicPr>
          <p:cNvPr id="66" name="Google Shape;66;p14"/>
          <p:cNvPicPr preferRelativeResize="0"/>
          <p:nvPr/>
        </p:nvPicPr>
        <p:blipFill>
          <a:blip r:embed="rId5">
            <a:alphaModFix/>
          </a:blip>
          <a:stretch>
            <a:fillRect/>
          </a:stretch>
        </p:blipFill>
        <p:spPr>
          <a:xfrm>
            <a:off x="4227867" y="1225967"/>
            <a:ext cx="3736269" cy="846533"/>
          </a:xfrm>
          <a:prstGeom prst="rect">
            <a:avLst/>
          </a:prstGeom>
          <a:noFill/>
          <a:ln>
            <a:noFill/>
          </a:ln>
        </p:spPr>
      </p:pic>
      <p:sp>
        <p:nvSpPr>
          <p:cNvPr id="67" name="Google Shape;67;p14"/>
          <p:cNvSpPr txBox="1"/>
          <p:nvPr/>
        </p:nvSpPr>
        <p:spPr>
          <a:xfrm>
            <a:off x="486900" y="4824900"/>
            <a:ext cx="1230400" cy="365600"/>
          </a:xfrm>
          <a:prstGeom prst="rect">
            <a:avLst/>
          </a:prstGeom>
          <a:noFill/>
          <a:ln>
            <a:noFill/>
          </a:ln>
        </p:spPr>
        <p:txBody>
          <a:bodyPr spcFirstLastPara="1" wrap="square" lIns="121900" tIns="121900" rIns="121900" bIns="121900" anchor="t" anchorCtr="0">
            <a:noAutofit/>
          </a:bodyPr>
          <a:lstStyle/>
          <a:p>
            <a:r>
              <a:rPr lang="ru" sz="1733" u="sng">
                <a:solidFill>
                  <a:schemeClr val="hlink"/>
                </a:solidFill>
                <a:hlinkClick r:id="rId6"/>
              </a:rPr>
              <a:t>Website</a:t>
            </a:r>
            <a:endParaRPr sz="1733">
              <a:solidFill>
                <a:schemeClr val="dk2"/>
              </a:solidFill>
            </a:endParaRPr>
          </a:p>
        </p:txBody>
      </p:sp>
      <p:sp>
        <p:nvSpPr>
          <p:cNvPr id="68" name="Google Shape;68;p14">
            <a:hlinkClick r:id="rId7"/>
          </p:cNvPr>
          <p:cNvSpPr txBox="1"/>
          <p:nvPr/>
        </p:nvSpPr>
        <p:spPr>
          <a:xfrm>
            <a:off x="2022633" y="4824900"/>
            <a:ext cx="1230400" cy="460800"/>
          </a:xfrm>
          <a:prstGeom prst="rect">
            <a:avLst/>
          </a:prstGeom>
          <a:noFill/>
          <a:ln>
            <a:noFill/>
          </a:ln>
        </p:spPr>
        <p:txBody>
          <a:bodyPr spcFirstLastPara="1" wrap="square" lIns="121900" tIns="121900" rIns="121900" bIns="121900" anchor="t" anchorCtr="0">
            <a:noAutofit/>
          </a:bodyPr>
          <a:lstStyle/>
          <a:p>
            <a:r>
              <a:rPr lang="ru" sz="2000" u="sng">
                <a:solidFill>
                  <a:schemeClr val="hlink"/>
                </a:solidFill>
                <a:hlinkClick r:id="rId7"/>
              </a:rPr>
              <a:t>Youtube</a:t>
            </a:r>
            <a:endParaRPr sz="2000">
              <a:solidFill>
                <a:schemeClr val="dk2"/>
              </a:solidFill>
            </a:endParaRPr>
          </a:p>
        </p:txBody>
      </p:sp>
      <p:sp>
        <p:nvSpPr>
          <p:cNvPr id="69" name="Google Shape;69;p14"/>
          <p:cNvSpPr txBox="1"/>
          <p:nvPr/>
        </p:nvSpPr>
        <p:spPr>
          <a:xfrm>
            <a:off x="3800767" y="4830100"/>
            <a:ext cx="1230400" cy="906000"/>
          </a:xfrm>
          <a:prstGeom prst="rect">
            <a:avLst/>
          </a:prstGeom>
          <a:noFill/>
          <a:ln>
            <a:noFill/>
          </a:ln>
        </p:spPr>
        <p:txBody>
          <a:bodyPr spcFirstLastPara="1" wrap="square" lIns="121900" tIns="121900" rIns="121900" bIns="121900" anchor="t" anchorCtr="0">
            <a:noAutofit/>
          </a:bodyPr>
          <a:lstStyle/>
          <a:p>
            <a:r>
              <a:rPr lang="ru" sz="2400" u="sng">
                <a:solidFill>
                  <a:schemeClr val="hlink"/>
                </a:solidFill>
                <a:hlinkClick r:id="rId8"/>
              </a:rPr>
              <a:t>VK</a:t>
            </a:r>
            <a:endParaRPr sz="2400">
              <a:solidFill>
                <a:schemeClr val="dk2"/>
              </a:solidFill>
            </a:endParaRPr>
          </a:p>
        </p:txBody>
      </p:sp>
      <p:sp>
        <p:nvSpPr>
          <p:cNvPr id="70" name="Google Shape;70;p14"/>
          <p:cNvSpPr txBox="1"/>
          <p:nvPr/>
        </p:nvSpPr>
        <p:spPr>
          <a:xfrm>
            <a:off x="5426200" y="4901300"/>
            <a:ext cx="1368800" cy="763600"/>
          </a:xfrm>
          <a:prstGeom prst="rect">
            <a:avLst/>
          </a:prstGeom>
          <a:noFill/>
          <a:ln>
            <a:noFill/>
          </a:ln>
        </p:spPr>
        <p:txBody>
          <a:bodyPr spcFirstLastPara="1" wrap="square" lIns="121900" tIns="121900" rIns="121900" bIns="121900" anchor="t" anchorCtr="0">
            <a:noAutofit/>
          </a:bodyPr>
          <a:lstStyle/>
          <a:p>
            <a:pPr>
              <a:lnSpc>
                <a:spcPct val="115000"/>
              </a:lnSpc>
            </a:pPr>
            <a:r>
              <a:rPr lang="ru" sz="2133" u="sng">
                <a:solidFill>
                  <a:schemeClr val="hlink"/>
                </a:solidFill>
                <a:hlinkClick r:id="rId9"/>
              </a:rPr>
              <a:t>Facebook</a:t>
            </a:r>
            <a:endParaRPr sz="3200">
              <a:solidFill>
                <a:schemeClr val="dk2"/>
              </a:solidFill>
            </a:endParaRPr>
          </a:p>
        </p:txBody>
      </p:sp>
      <p:sp>
        <p:nvSpPr>
          <p:cNvPr id="71" name="Google Shape;71;p14"/>
          <p:cNvSpPr txBox="1"/>
          <p:nvPr/>
        </p:nvSpPr>
        <p:spPr>
          <a:xfrm>
            <a:off x="7143167" y="5204100"/>
            <a:ext cx="1368800" cy="460800"/>
          </a:xfrm>
          <a:prstGeom prst="rect">
            <a:avLst/>
          </a:prstGeom>
          <a:noFill/>
          <a:ln>
            <a:noFill/>
          </a:ln>
        </p:spPr>
        <p:txBody>
          <a:bodyPr spcFirstLastPara="1" wrap="square" lIns="121900" tIns="121900" rIns="121900" bIns="121900" anchor="t" anchorCtr="0">
            <a:noAutofit/>
          </a:bodyPr>
          <a:lstStyle/>
          <a:p>
            <a:endParaRPr sz="2400">
              <a:solidFill>
                <a:schemeClr val="dk2"/>
              </a:solidFill>
            </a:endParaRPr>
          </a:p>
        </p:txBody>
      </p:sp>
      <p:sp>
        <p:nvSpPr>
          <p:cNvPr id="72" name="Google Shape;72;p14"/>
          <p:cNvSpPr txBox="1"/>
          <p:nvPr/>
        </p:nvSpPr>
        <p:spPr>
          <a:xfrm>
            <a:off x="7185933" y="4901300"/>
            <a:ext cx="1230400" cy="763600"/>
          </a:xfrm>
          <a:prstGeom prst="rect">
            <a:avLst/>
          </a:prstGeom>
          <a:noFill/>
          <a:ln>
            <a:noFill/>
          </a:ln>
        </p:spPr>
        <p:txBody>
          <a:bodyPr spcFirstLastPara="1" wrap="square" lIns="121900" tIns="121900" rIns="121900" bIns="121900" anchor="t" anchorCtr="0">
            <a:noAutofit/>
          </a:bodyPr>
          <a:lstStyle/>
          <a:p>
            <a:r>
              <a:rPr lang="ru" sz="1733" u="sng">
                <a:solidFill>
                  <a:schemeClr val="hlink"/>
                </a:solidFill>
                <a:hlinkClick r:id="rId10"/>
              </a:rPr>
              <a:t>Instagram</a:t>
            </a:r>
            <a:endParaRPr sz="1733">
              <a:solidFill>
                <a:schemeClr val="dk2"/>
              </a:solidFill>
            </a:endParaRPr>
          </a:p>
        </p:txBody>
      </p:sp>
      <p:sp>
        <p:nvSpPr>
          <p:cNvPr id="73" name="Google Shape;73;p14"/>
          <p:cNvSpPr txBox="1"/>
          <p:nvPr/>
        </p:nvSpPr>
        <p:spPr>
          <a:xfrm>
            <a:off x="8968167" y="4901300"/>
            <a:ext cx="1055200" cy="763600"/>
          </a:xfrm>
          <a:prstGeom prst="rect">
            <a:avLst/>
          </a:prstGeom>
          <a:noFill/>
          <a:ln>
            <a:noFill/>
          </a:ln>
        </p:spPr>
        <p:txBody>
          <a:bodyPr spcFirstLastPara="1" wrap="square" lIns="121900" tIns="121900" rIns="121900" bIns="121900" anchor="t" anchorCtr="0">
            <a:noAutofit/>
          </a:bodyPr>
          <a:lstStyle/>
          <a:p>
            <a:r>
              <a:rPr lang="ru" sz="2133" u="sng">
                <a:solidFill>
                  <a:schemeClr val="hlink"/>
                </a:solidFill>
                <a:hlinkClick r:id="rId11"/>
              </a:rPr>
              <a:t>TikTok</a:t>
            </a:r>
            <a:endParaRPr sz="2133">
              <a:solidFill>
                <a:schemeClr val="dk2"/>
              </a:solidFill>
            </a:endParaRPr>
          </a:p>
        </p:txBody>
      </p:sp>
      <p:sp>
        <p:nvSpPr>
          <p:cNvPr id="74" name="Google Shape;74;p14"/>
          <p:cNvSpPr txBox="1"/>
          <p:nvPr/>
        </p:nvSpPr>
        <p:spPr>
          <a:xfrm>
            <a:off x="10575200" y="4872300"/>
            <a:ext cx="1368800" cy="527600"/>
          </a:xfrm>
          <a:prstGeom prst="rect">
            <a:avLst/>
          </a:prstGeom>
          <a:noFill/>
          <a:ln>
            <a:noFill/>
          </a:ln>
        </p:spPr>
        <p:txBody>
          <a:bodyPr spcFirstLastPara="1" wrap="square" lIns="121900" tIns="121900" rIns="121900" bIns="121900" anchor="t" anchorCtr="0">
            <a:noAutofit/>
          </a:bodyPr>
          <a:lstStyle/>
          <a:p>
            <a:r>
              <a:rPr lang="ru" sz="2000" u="sng">
                <a:solidFill>
                  <a:schemeClr val="hlink"/>
                </a:solidFill>
                <a:hlinkClick r:id="rId12"/>
              </a:rPr>
              <a:t>Telegram</a:t>
            </a:r>
            <a:endParaRPr sz="2000">
              <a:solidFill>
                <a:schemeClr val="dk2"/>
              </a:solidFill>
            </a:endParaRPr>
          </a:p>
        </p:txBody>
      </p:sp>
    </p:spTree>
    <p:extLst>
      <p:ext uri="{BB962C8B-B14F-4D97-AF65-F5344CB8AC3E}">
        <p14:creationId xmlns:p14="http://schemas.microsoft.com/office/powerpoint/2010/main" val="408902885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4_Специальное оформление">
  <a:themeElements>
    <a:clrScheme name="4_Специальное оформление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Специальное оформление">
      <a:majorFont>
        <a:latin typeface="Futura PT Demi"/>
        <a:ea typeface=""/>
        <a:cs typeface=""/>
      </a:majorFont>
      <a:minorFont>
        <a:latin typeface="Futura PT Demi"/>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FF00">
            <a:alpha val="75000"/>
          </a:srgbClr>
        </a:solidFill>
        <a:ln>
          <a:noFill/>
        </a:ln>
        <a:effectLst/>
        <a:extLst>
          <a:ext uri="{91240B29-F687-4F45-9708-019B960494DF}">
            <a14:hiddenLine xmlns:a14="http://schemas.microsoft.com/office/drawing/2010/main" w="2857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381000" marR="0" indent="-381000" algn="l" defTabSz="914400" rtl="0" eaLnBrk="1" fontAlgn="base" latinLnBrk="0" hangingPunct="1">
          <a:lnSpc>
            <a:spcPct val="85000"/>
          </a:lnSpc>
          <a:spcBef>
            <a:spcPct val="50000"/>
          </a:spcBef>
          <a:spcAft>
            <a:spcPct val="0"/>
          </a:spcAft>
          <a:buClrTx/>
          <a:buSzPct val="120000"/>
          <a:buFontTx/>
          <a:buBlip>
            <a:blip xmlns:r="http://schemas.openxmlformats.org/officeDocument/2006/relationships" r:embed="rId1"/>
          </a:buBlip>
          <a:tabLst/>
          <a:defRPr kumimoji="0" lang="en-US" altLang="ru-RU" sz="2100" b="0" i="0" u="none" strike="noStrike" cap="none" normalizeH="0" baseline="0" smtClean="0">
            <a:ln>
              <a:noFill/>
            </a:ln>
            <a:solidFill>
              <a:srgbClr val="006600"/>
            </a:solidFill>
            <a:effectLst/>
            <a:latin typeface="Arial" panose="020B0604020202020204" pitchFamily="34" charset="0"/>
          </a:defRPr>
        </a:defPPr>
      </a:lstStyle>
    </a:spDef>
    <a:lnDef>
      <a:spPr bwMode="auto">
        <a:xfrm>
          <a:off x="0" y="0"/>
          <a:ext cx="1" cy="1"/>
        </a:xfrm>
        <a:custGeom>
          <a:avLst/>
          <a:gdLst/>
          <a:ahLst/>
          <a:cxnLst/>
          <a:rect l="0" t="0" r="0" b="0"/>
          <a:pathLst/>
        </a:custGeom>
        <a:solidFill>
          <a:srgbClr val="00FF00">
            <a:alpha val="75000"/>
          </a:srgbClr>
        </a:solidFill>
        <a:ln>
          <a:noFill/>
        </a:ln>
        <a:effectLst/>
        <a:extLst>
          <a:ext uri="{91240B29-F687-4F45-9708-019B960494DF}">
            <a14:hiddenLine xmlns:a14="http://schemas.microsoft.com/office/drawing/2010/main" w="2857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381000" marR="0" indent="-381000" algn="l" defTabSz="914400" rtl="0" eaLnBrk="1" fontAlgn="base" latinLnBrk="0" hangingPunct="1">
          <a:lnSpc>
            <a:spcPct val="85000"/>
          </a:lnSpc>
          <a:spcBef>
            <a:spcPct val="50000"/>
          </a:spcBef>
          <a:spcAft>
            <a:spcPct val="0"/>
          </a:spcAft>
          <a:buClrTx/>
          <a:buSzPct val="120000"/>
          <a:buFontTx/>
          <a:buBlip>
            <a:blip xmlns:r="http://schemas.openxmlformats.org/officeDocument/2006/relationships" r:embed="rId1"/>
          </a:buBlip>
          <a:tabLst/>
          <a:defRPr kumimoji="0" lang="en-US" altLang="ru-RU" sz="2100" b="0" i="0" u="none" strike="noStrike" cap="none" normalizeH="0" baseline="0" smtClean="0">
            <a:ln>
              <a:noFill/>
            </a:ln>
            <a:solidFill>
              <a:srgbClr val="006600"/>
            </a:solidFill>
            <a:effectLst/>
            <a:latin typeface="Arial" panose="020B0604020202020204" pitchFamily="34" charset="0"/>
          </a:defRPr>
        </a:defPPr>
      </a:lstStyle>
    </a:lnDef>
  </a:objectDefaults>
  <a:extraClrSchemeLst>
    <a:extraClrScheme>
      <a:clrScheme name="4_Специальное оформление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Специальное оформление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Специальное оформление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Специальное оформление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Специальное оформление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Специальное оформление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Специальное оформление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Специальное оформление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Специальное оформление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Специальное оформление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Специальное оформление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Специальное оформление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1878</TotalTime>
  <Words>2062</Words>
  <Application>Microsoft Office PowerPoint</Application>
  <PresentationFormat>Широкоэкранный</PresentationFormat>
  <Paragraphs>323</Paragraphs>
  <Slides>23</Slides>
  <Notes>10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23</vt:i4>
      </vt:variant>
    </vt:vector>
  </HeadingPairs>
  <TitlesOfParts>
    <vt:vector size="32" baseType="lpstr">
      <vt:lpstr>Arial</vt:lpstr>
      <vt:lpstr>Calibri</vt:lpstr>
      <vt:lpstr>Calibri Light</vt:lpstr>
      <vt:lpstr>Futura PT Demi</vt:lpstr>
      <vt:lpstr>Raleway</vt:lpstr>
      <vt:lpstr>Roboto</vt:lpstr>
      <vt:lpstr>Times New Roman</vt:lpstr>
      <vt:lpstr>4_Специальное оформление</vt:lpstr>
      <vt:lpstr>Тема Office</vt:lpstr>
      <vt:lpstr>Department  "Information Systems"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SOCIAL NETWORKS Satbayev University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Vassiliy Serbin</dc:creator>
  <cp:keywords>, docId:CEE31E4FAA2FD224ACF4A8AFA4C0712C</cp:keywords>
  <cp:lastModifiedBy>Vassiliy Serbin</cp:lastModifiedBy>
  <cp:revision>228</cp:revision>
  <dcterms:created xsi:type="dcterms:W3CDTF">2024-09-25T05:12:10Z</dcterms:created>
  <dcterms:modified xsi:type="dcterms:W3CDTF">2026-02-20T12:10:49Z</dcterms:modified>
</cp:coreProperties>
</file>